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65"/>
  </p:notesMasterIdLst>
  <p:sldIdLst>
    <p:sldId id="256" r:id="rId3"/>
    <p:sldId id="282" r:id="rId4"/>
    <p:sldId id="338" r:id="rId5"/>
    <p:sldId id="260" r:id="rId6"/>
    <p:sldId id="257" r:id="rId7"/>
    <p:sldId id="367" r:id="rId8"/>
    <p:sldId id="286" r:id="rId9"/>
    <p:sldId id="349" r:id="rId10"/>
    <p:sldId id="366" r:id="rId11"/>
    <p:sldId id="375" r:id="rId12"/>
    <p:sldId id="310" r:id="rId13"/>
    <p:sldId id="373" r:id="rId14"/>
    <p:sldId id="346" r:id="rId15"/>
    <p:sldId id="347" r:id="rId16"/>
    <p:sldId id="351" r:id="rId17"/>
    <p:sldId id="322" r:id="rId18"/>
    <p:sldId id="323" r:id="rId19"/>
    <p:sldId id="329" r:id="rId20"/>
    <p:sldId id="325" r:id="rId21"/>
    <p:sldId id="326" r:id="rId22"/>
    <p:sldId id="332" r:id="rId23"/>
    <p:sldId id="328" r:id="rId24"/>
    <p:sldId id="330" r:id="rId25"/>
    <p:sldId id="382" r:id="rId26"/>
    <p:sldId id="334" r:id="rId27"/>
    <p:sldId id="383" r:id="rId28"/>
    <p:sldId id="369" r:id="rId29"/>
    <p:sldId id="288" r:id="rId30"/>
    <p:sldId id="378" r:id="rId31"/>
    <p:sldId id="284" r:id="rId32"/>
    <p:sldId id="379" r:id="rId33"/>
    <p:sldId id="337" r:id="rId34"/>
    <p:sldId id="289" r:id="rId35"/>
    <p:sldId id="370" r:id="rId36"/>
    <p:sldId id="290" r:id="rId37"/>
    <p:sldId id="291" r:id="rId38"/>
    <p:sldId id="380" r:id="rId39"/>
    <p:sldId id="292" r:id="rId40"/>
    <p:sldId id="281" r:id="rId41"/>
    <p:sldId id="294" r:id="rId42"/>
    <p:sldId id="336" r:id="rId43"/>
    <p:sldId id="381" r:id="rId44"/>
    <p:sldId id="265" r:id="rId45"/>
    <p:sldId id="262" r:id="rId46"/>
    <p:sldId id="258" r:id="rId47"/>
    <p:sldId id="259" r:id="rId48"/>
    <p:sldId id="261" r:id="rId49"/>
    <p:sldId id="263" r:id="rId50"/>
    <p:sldId id="267" r:id="rId51"/>
    <p:sldId id="269" r:id="rId52"/>
    <p:sldId id="268" r:id="rId53"/>
    <p:sldId id="270" r:id="rId54"/>
    <p:sldId id="371" r:id="rId55"/>
    <p:sldId id="388" r:id="rId56"/>
    <p:sldId id="387" r:id="rId57"/>
    <p:sldId id="386" r:id="rId58"/>
    <p:sldId id="385" r:id="rId59"/>
    <p:sldId id="384" r:id="rId60"/>
    <p:sldId id="389" r:id="rId61"/>
    <p:sldId id="390" r:id="rId62"/>
    <p:sldId id="391" r:id="rId63"/>
    <p:sldId id="368" r:id="rId64"/>
  </p:sldIdLst>
  <p:sldSz cx="9944100" cy="70993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>
          <p15:clr>
            <a:srgbClr val="A4A3A4"/>
          </p15:clr>
        </p15:guide>
        <p15:guide id="2" pos="31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 Guldberg - Hedensted Fjernvarme" initials="GG-HF" lastIdx="1" clrIdx="0">
    <p:extLst>
      <p:ext uri="{19B8F6BF-5375-455C-9EA6-DF929625EA0E}">
        <p15:presenceInfo xmlns:p15="http://schemas.microsoft.com/office/powerpoint/2012/main" userId="S-1-5-21-520306292-791286215-640808311-50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30"/>
    <a:srgbClr val="004E72"/>
    <a:srgbClr val="94C1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1530" y="102"/>
      </p:cViewPr>
      <p:guideLst>
        <p:guide orient="horz" pos="2236"/>
        <p:guide pos="31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\rds_y\HEDENSTED\Adm\BESTYRELSEN%20Fortrolig\Generalforsamling%202022\mulig%20produktion%20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jl-file-01\TRN\Kunder\101908\101908-21\Graf%20til%20generalforsamling\Ledningstab1617-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4330"/>
                </a:solidFill>
                <a:latin typeface="+mn-lt"/>
                <a:ea typeface="+mn-ea"/>
                <a:cs typeface="+mn-cs"/>
              </a:defRPr>
            </a:pPr>
            <a:r>
              <a:rPr lang="da-DK" sz="2400" b="1" dirty="0">
                <a:solidFill>
                  <a:srgbClr val="004330"/>
                </a:solidFill>
              </a:rPr>
              <a:t>Mulig</a:t>
            </a:r>
            <a:r>
              <a:rPr lang="da-DK" sz="2400" b="1" baseline="0" dirty="0">
                <a:solidFill>
                  <a:srgbClr val="004330"/>
                </a:solidFill>
              </a:rPr>
              <a:t> p</a:t>
            </a:r>
            <a:r>
              <a:rPr lang="da-DK" sz="2400" b="1" dirty="0">
                <a:solidFill>
                  <a:srgbClr val="004330"/>
                </a:solidFill>
              </a:rPr>
              <a:t>roduktionsfordeling fra 2020</a:t>
            </a:r>
          </a:p>
        </c:rich>
      </c:tx>
      <c:layout>
        <c:manualLayout>
          <c:xMode val="edge"/>
          <c:yMode val="edge"/>
          <c:x val="0.12167114781384036"/>
          <c:y val="2.509788173878124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433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6140216657611383E-2"/>
          <c:y val="0.84386275579596681"/>
          <c:w val="0.74898008988540266"/>
          <c:h val="0.139665657043397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1076354893948386"/>
          <c:y val="0.13409920520432189"/>
          <c:w val="0.76247034171136674"/>
          <c:h val="0.66004527821121073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99A-40DD-B352-7238E78807A3}"/>
              </c:ext>
            </c:extLst>
          </c:dPt>
          <c:dPt>
            <c:idx val="1"/>
            <c:bubble3D val="0"/>
            <c:spPr>
              <a:solidFill>
                <a:srgbClr val="94C11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9A-40DD-B352-7238E78807A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9A-40DD-B352-7238E78807A3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99A-40DD-B352-7238E78807A3}"/>
              </c:ext>
            </c:extLst>
          </c:dPt>
          <c:dLbls>
            <c:dLbl>
              <c:idx val="0"/>
              <c:layout>
                <c:manualLayout>
                  <c:x val="-0.11309323808096114"/>
                  <c:y val="0.12372503662847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9A-40DD-B352-7238E78807A3}"/>
                </c:ext>
              </c:extLst>
            </c:dLbl>
            <c:dLbl>
              <c:idx val="1"/>
              <c:layout>
                <c:manualLayout>
                  <c:x val="-0.10141504621461331"/>
                  <c:y val="6.890189195971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9A-40DD-B352-7238E78807A3}"/>
                </c:ext>
              </c:extLst>
            </c:dLbl>
            <c:dLbl>
              <c:idx val="2"/>
              <c:layout>
                <c:manualLayout>
                  <c:x val="-6.5188274250871092E-2"/>
                  <c:y val="-0.17979906375443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9A-40DD-B352-7238E78807A3}"/>
                </c:ext>
              </c:extLst>
            </c:dLbl>
            <c:dLbl>
              <c:idx val="3"/>
              <c:layout>
                <c:manualLayout>
                  <c:x val="0.15625662312420199"/>
                  <c:y val="0.13064015785255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9A-40DD-B352-7238E7880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Sol 13%</c:v>
                </c:pt>
                <c:pt idx="1">
                  <c:v>Overskudsvarme 4%</c:v>
                </c:pt>
                <c:pt idx="2">
                  <c:v>Gas 58%</c:v>
                </c:pt>
                <c:pt idx="3">
                  <c:v>Træ satellit 25%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13</c:v>
                </c:pt>
                <c:pt idx="1">
                  <c:v>4</c:v>
                </c:pt>
                <c:pt idx="2">
                  <c:v>58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9A-40DD-B352-7238E7880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6.2785299499776265E-2"/>
          <c:y val="0.78644284704492673"/>
          <c:w val="0.62293684261938909"/>
          <c:h val="0.190145874897897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46-464A-8AF2-4B9E624EFD1E}"/>
              </c:ext>
            </c:extLst>
          </c:dPt>
          <c:dPt>
            <c:idx val="1"/>
            <c:bubble3D val="0"/>
            <c:spPr>
              <a:solidFill>
                <a:srgbClr val="94C11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46-464A-8AF2-4B9E624EFD1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46-464A-8AF2-4B9E624EFD1E}"/>
              </c:ext>
            </c:extLst>
          </c:dPt>
          <c:dPt>
            <c:idx val="3"/>
            <c:bubble3D val="0"/>
            <c:spPr>
              <a:solidFill>
                <a:srgbClr val="004E7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46-464A-8AF2-4B9E624EFD1E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46-464A-8AF2-4B9E624EFD1E}"/>
              </c:ext>
            </c:extLst>
          </c:dPt>
          <c:dLbls>
            <c:dLbl>
              <c:idx val="0"/>
              <c:layout>
                <c:manualLayout>
                  <c:x val="-5.3191456704976284E-2"/>
                  <c:y val="0.120206730593330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46-464A-8AF2-4B9E624EFD1E}"/>
                </c:ext>
              </c:extLst>
            </c:dLbl>
            <c:dLbl>
              <c:idx val="1"/>
              <c:layout>
                <c:manualLayout>
                  <c:x val="-0.10014195592977297"/>
                  <c:y val="-0.152127656215670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46-464A-8AF2-4B9E624EFD1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646-464A-8AF2-4B9E624EFD1E}"/>
                </c:ext>
              </c:extLst>
            </c:dLbl>
            <c:dLbl>
              <c:idx val="3"/>
              <c:layout>
                <c:manualLayout>
                  <c:x val="0.12936024286186532"/>
                  <c:y val="4.12697870272986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46-464A-8AF2-4B9E624EFD1E}"/>
                </c:ext>
              </c:extLst>
            </c:dLbl>
            <c:dLbl>
              <c:idx val="4"/>
              <c:layout>
                <c:manualLayout>
                  <c:x val="4.7171328087033046E-2"/>
                  <c:y val="0.111384018903502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46-464A-8AF2-4B9E624EFD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'Ark1'!$A$10:$A$14</c:f>
              <c:strCache>
                <c:ptCount val="5"/>
                <c:pt idx="0">
                  <c:v>Sol 9%</c:v>
                </c:pt>
                <c:pt idx="1">
                  <c:v>VP-Syd og overskudsvarme 59%</c:v>
                </c:pt>
                <c:pt idx="2">
                  <c:v>Gas 1%</c:v>
                </c:pt>
                <c:pt idx="3">
                  <c:v>El-kedel 23%</c:v>
                </c:pt>
                <c:pt idx="4">
                  <c:v>Træ satellit 8%</c:v>
                </c:pt>
              </c:strCache>
            </c:strRef>
          </c:cat>
          <c:val>
            <c:numRef>
              <c:f>'Ark1'!$B$10:$B$14</c:f>
              <c:numCache>
                <c:formatCode>General</c:formatCode>
                <c:ptCount val="5"/>
                <c:pt idx="0">
                  <c:v>9</c:v>
                </c:pt>
                <c:pt idx="1">
                  <c:v>59</c:v>
                </c:pt>
                <c:pt idx="2">
                  <c:v>1</c:v>
                </c:pt>
                <c:pt idx="3">
                  <c:v>23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646-464A-8AF2-4B9E624EFD1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268108211913847E-2"/>
          <c:y val="0.65925870710340628"/>
          <c:w val="0.96054635736304683"/>
          <c:h val="0.28213783703198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Ledningstab</a:t>
            </a:r>
            <a:r>
              <a:rPr lang="da-DK" baseline="0"/>
              <a:t> fra 2016/17 - 2021</a:t>
            </a: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'Ark1'!$G$5:$G$9</c:f>
              <c:strCache>
                <c:ptCount val="5"/>
                <c:pt idx="0">
                  <c:v>2016/2017</c:v>
                </c:pt>
                <c:pt idx="1">
                  <c:v>2017/18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'Ark1'!$H$5:$H$9</c:f>
              <c:numCache>
                <c:formatCode>#,##0.00</c:formatCode>
                <c:ptCount val="5"/>
                <c:pt idx="0">
                  <c:v>29.098332611026205</c:v>
                </c:pt>
                <c:pt idx="1">
                  <c:v>28.510601508634664</c:v>
                </c:pt>
                <c:pt idx="2">
                  <c:v>27.796404221327155</c:v>
                </c:pt>
                <c:pt idx="3">
                  <c:v>27.202510795530426</c:v>
                </c:pt>
                <c:pt idx="4">
                  <c:v>26.684872856771307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93-42C0-83EA-79845B48B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0098287"/>
        <c:axId val="974751567"/>
      </c:lineChart>
      <c:catAx>
        <c:axId val="95009828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74751567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7475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50098287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8T10:11:58.590" idx="1">
    <p:pos x="6264" y="973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2953F-5747-2E4E-AF4A-F4570929F5C5}" type="datetimeFigureOut">
              <a:rPr lang="da-DK" smtClean="0"/>
              <a:t>29-03-2022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050925" y="1241425"/>
            <a:ext cx="469265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9FFEB-DFB6-CB47-A0B2-6344EE326B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9789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067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109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259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964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670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303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1718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9FFEB-DFB6-CB47-A0B2-6344EE326B07}" type="slidenum">
              <a:rPr lang="da-DK" smtClean="0"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147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blomst&#10;&#10;Automatisk genereret beskrivelse">
            <a:extLst>
              <a:ext uri="{FF2B5EF4-FFF2-40B4-BE49-F238E27FC236}">
                <a16:creationId xmlns:a16="http://schemas.microsoft.com/office/drawing/2014/main" id="{B3FB0B6B-97EF-5045-A643-47FF9CEC4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EF3C3C-7248-EA4E-8411-153285DED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459" y="5566768"/>
            <a:ext cx="8451136" cy="12699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9525" indent="0" algn="l">
              <a:tabLst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Grøn Varme – der holder</a:t>
            </a:r>
            <a:br>
              <a:rPr lang="da-DK" dirty="0"/>
            </a:br>
            <a:r>
              <a:rPr lang="da-DK" dirty="0"/>
              <a:t>ind i fremtiden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28C0514-1A64-9C4D-99FC-7281004C45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1521900"/>
            <a:ext cx="7134447" cy="36880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da-DK" dirty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5E863E7-C5FF-7E43-AE0D-9AF00742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7825"/>
            <a:ext cx="8574087" cy="13716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E84B6DA-0AFA-9E43-8544-A5F467937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5" name="Pladsholder til indhold 8">
            <a:extLst>
              <a:ext uri="{FF2B5EF4-FFF2-40B4-BE49-F238E27FC236}">
                <a16:creationId xmlns:a16="http://schemas.microsoft.com/office/drawing/2014/main" id="{FFFEAA29-5D02-0F4B-BB57-A51D2A9396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7458" y="3666608"/>
            <a:ext cx="8185667" cy="28617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4331"/>
              </a:buClr>
              <a:buFont typeface="Arial" panose="020B0604020202020204" pitchFamily="34" charset="0"/>
              <a:buNone/>
              <a:defRPr sz="1800" b="0" i="0">
                <a:solidFill>
                  <a:srgbClr val="00433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rgbClr val="004330"/>
                </a:solidFill>
              </a:rPr>
              <a:t>Odiciet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viducit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autem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rempedis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maio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destrum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haruptaqui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dolut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eum</a:t>
            </a:r>
            <a:r>
              <a:rPr lang="da-DK" dirty="0">
                <a:solidFill>
                  <a:srgbClr val="004330"/>
                </a:solidFill>
              </a:rPr>
              <a:t> re </a:t>
            </a:r>
            <a:r>
              <a:rPr lang="da-DK" dirty="0" err="1">
                <a:solidFill>
                  <a:srgbClr val="004330"/>
                </a:solidFill>
              </a:rPr>
              <a:t>vollori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busantorum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erem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volorep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tatiber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epudam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accumet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faceatinum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consed</a:t>
            </a:r>
            <a:r>
              <a:rPr lang="da-DK" dirty="0">
                <a:solidFill>
                  <a:srgbClr val="004330"/>
                </a:solidFill>
              </a:rPr>
              <a:t>.</a:t>
            </a:r>
          </a:p>
          <a:p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Eet</a:t>
            </a:r>
            <a:r>
              <a:rPr lang="da-DK" dirty="0">
                <a:solidFill>
                  <a:srgbClr val="004330"/>
                </a:solidFill>
              </a:rPr>
              <a:t> vel et hit, </a:t>
            </a:r>
            <a:r>
              <a:rPr lang="da-DK" dirty="0" err="1">
                <a:solidFill>
                  <a:srgbClr val="004330"/>
                </a:solidFill>
              </a:rPr>
              <a:t>volupta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spitia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cus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dolupta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laborec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estrum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incia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sam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quist</a:t>
            </a:r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Dolent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poratem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perunture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verat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quis</a:t>
            </a:r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Evelenempe</a:t>
            </a:r>
            <a:r>
              <a:rPr lang="da-DK" dirty="0">
                <a:solidFill>
                  <a:srgbClr val="004330"/>
                </a:solidFill>
              </a:rPr>
              <a:t> con </a:t>
            </a:r>
            <a:r>
              <a:rPr lang="da-DK" dirty="0" err="1">
                <a:solidFill>
                  <a:srgbClr val="004330"/>
                </a:solidFill>
              </a:rPr>
              <a:t>parcimus</a:t>
            </a:r>
            <a:r>
              <a:rPr lang="da-DK" dirty="0">
                <a:solidFill>
                  <a:srgbClr val="004330"/>
                </a:solidFill>
              </a:rPr>
              <a:t> et </a:t>
            </a:r>
            <a:r>
              <a:rPr lang="da-DK" dirty="0" err="1">
                <a:solidFill>
                  <a:srgbClr val="004330"/>
                </a:solidFill>
              </a:rPr>
              <a:t>quat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audameniatus</a:t>
            </a:r>
            <a:r>
              <a:rPr lang="da-DK" dirty="0">
                <a:solidFill>
                  <a:srgbClr val="004330"/>
                </a:solidFill>
              </a:rPr>
              <a:t> sum ea dus ea as </a:t>
            </a:r>
            <a:r>
              <a:rPr lang="da-DK" dirty="0" err="1">
                <a:solidFill>
                  <a:srgbClr val="004330"/>
                </a:solidFill>
              </a:rPr>
              <a:t>reribusaerro</a:t>
            </a:r>
            <a:r>
              <a:rPr lang="da-DK" dirty="0">
                <a:solidFill>
                  <a:srgbClr val="004330"/>
                </a:solidFill>
              </a:rPr>
              <a:t> et </a:t>
            </a:r>
            <a:r>
              <a:rPr lang="da-DK" dirty="0" err="1">
                <a:solidFill>
                  <a:srgbClr val="004330"/>
                </a:solidFill>
              </a:rPr>
              <a:t>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velendusdae</a:t>
            </a:r>
            <a:r>
              <a:rPr lang="da-DK" dirty="0">
                <a:solidFill>
                  <a:srgbClr val="004330"/>
                </a:solidFill>
              </a:rPr>
              <a:t> nem </a:t>
            </a:r>
            <a:r>
              <a:rPr lang="da-DK" dirty="0" err="1">
                <a:solidFill>
                  <a:srgbClr val="004330"/>
                </a:solidFill>
              </a:rPr>
              <a:t>sunt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rerio</a:t>
            </a:r>
            <a:endParaRPr lang="da-DK" dirty="0">
              <a:solidFill>
                <a:srgbClr val="004330"/>
              </a:solidFill>
            </a:endParaRPr>
          </a:p>
        </p:txBody>
      </p:sp>
      <p:sp>
        <p:nvSpPr>
          <p:cNvPr id="6" name="Pladsholder til indhold 14">
            <a:extLst>
              <a:ext uri="{FF2B5EF4-FFF2-40B4-BE49-F238E27FC236}">
                <a16:creationId xmlns:a16="http://schemas.microsoft.com/office/drawing/2014/main" id="{A1046012-3810-3C4A-B3CC-65FE982CAE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rgbClr val="00433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2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B6621CA-9BC8-7546-94A9-E69D84A33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4" name="Pladsholder til indhold 14">
            <a:extLst>
              <a:ext uri="{FF2B5EF4-FFF2-40B4-BE49-F238E27FC236}">
                <a16:creationId xmlns:a16="http://schemas.microsoft.com/office/drawing/2014/main" id="{B4F6EC92-194B-8F4D-AE9C-234DEE5333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5" name="Pladsholder til indhold 10">
            <a:extLst>
              <a:ext uri="{FF2B5EF4-FFF2-40B4-BE49-F238E27FC236}">
                <a16:creationId xmlns:a16="http://schemas.microsoft.com/office/drawing/2014/main" id="{1EFA8571-2A51-5044-B734-9FB9F4ABF1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1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40623C7C-9B9E-B248-B6CC-381E497D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7" name="Pladsholder til indhold 14">
            <a:extLst>
              <a:ext uri="{FF2B5EF4-FFF2-40B4-BE49-F238E27FC236}">
                <a16:creationId xmlns:a16="http://schemas.microsoft.com/office/drawing/2014/main" id="{96AF1F02-6B54-9341-BABA-84B135CD200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8" name="Pladsholder til indhold 10">
            <a:extLst>
              <a:ext uri="{FF2B5EF4-FFF2-40B4-BE49-F238E27FC236}">
                <a16:creationId xmlns:a16="http://schemas.microsoft.com/office/drawing/2014/main" id="{7911ED2B-F735-EE40-A352-1600D20F2C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28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E448DBA-A83D-7544-A4BF-733BEFD1E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9931400" cy="7099300"/>
          </a:xfrm>
          <a:prstGeom prst="rect">
            <a:avLst/>
          </a:prstGeom>
        </p:spPr>
      </p:pic>
      <p:sp>
        <p:nvSpPr>
          <p:cNvPr id="7" name="Pladsholder til indhold 14">
            <a:extLst>
              <a:ext uri="{FF2B5EF4-FFF2-40B4-BE49-F238E27FC236}">
                <a16:creationId xmlns:a16="http://schemas.microsoft.com/office/drawing/2014/main" id="{96AF1F02-6B54-9341-BABA-84B135CD200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8" name="Pladsholder til indhold 10">
            <a:extLst>
              <a:ext uri="{FF2B5EF4-FFF2-40B4-BE49-F238E27FC236}">
                <a16:creationId xmlns:a16="http://schemas.microsoft.com/office/drawing/2014/main" id="{7911ED2B-F735-EE40-A352-1600D20F2C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9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5E863E7-C5FF-7E43-AE0D-9AF00742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7825"/>
            <a:ext cx="8574087" cy="13716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E84B6DA-0AFA-9E43-8544-A5F467937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5" name="Pladsholder til indhold 8">
            <a:extLst>
              <a:ext uri="{FF2B5EF4-FFF2-40B4-BE49-F238E27FC236}">
                <a16:creationId xmlns:a16="http://schemas.microsoft.com/office/drawing/2014/main" id="{FFFEAA29-5D02-0F4B-BB57-A51D2A9396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7458" y="3666608"/>
            <a:ext cx="8185667" cy="28617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4331"/>
              </a:buClr>
              <a:buFont typeface="Arial" panose="020B0604020202020204" pitchFamily="34" charset="0"/>
              <a:buNone/>
              <a:defRPr sz="1800" b="0" i="0">
                <a:solidFill>
                  <a:srgbClr val="00433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rgbClr val="004330"/>
                </a:solidFill>
              </a:rPr>
              <a:t>Odiciet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viducit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autem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rempedis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maio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destrum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haruptaqui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dolut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eum</a:t>
            </a:r>
            <a:r>
              <a:rPr lang="da-DK" dirty="0">
                <a:solidFill>
                  <a:srgbClr val="004330"/>
                </a:solidFill>
              </a:rPr>
              <a:t> re </a:t>
            </a:r>
            <a:r>
              <a:rPr lang="da-DK" dirty="0" err="1">
                <a:solidFill>
                  <a:srgbClr val="004330"/>
                </a:solidFill>
              </a:rPr>
              <a:t>vollori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busantorum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erem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volorep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tatiber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epudam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accumet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faceatinum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consed</a:t>
            </a:r>
            <a:r>
              <a:rPr lang="da-DK" dirty="0">
                <a:solidFill>
                  <a:srgbClr val="004330"/>
                </a:solidFill>
              </a:rPr>
              <a:t>.</a:t>
            </a:r>
          </a:p>
          <a:p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Eet</a:t>
            </a:r>
            <a:r>
              <a:rPr lang="da-DK" dirty="0">
                <a:solidFill>
                  <a:srgbClr val="004330"/>
                </a:solidFill>
              </a:rPr>
              <a:t> vel et hit, </a:t>
            </a:r>
            <a:r>
              <a:rPr lang="da-DK" dirty="0" err="1">
                <a:solidFill>
                  <a:srgbClr val="004330"/>
                </a:solidFill>
              </a:rPr>
              <a:t>volupta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spitia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cus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dolupta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laborec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estrum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incia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sam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quist</a:t>
            </a:r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Dolent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poratem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perunture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verat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quis</a:t>
            </a:r>
            <a:endParaRPr lang="da-DK" dirty="0">
              <a:solidFill>
                <a:srgbClr val="0043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004330"/>
                </a:solidFill>
              </a:rPr>
              <a:t>Evelenempe</a:t>
            </a:r>
            <a:r>
              <a:rPr lang="da-DK" dirty="0">
                <a:solidFill>
                  <a:srgbClr val="004330"/>
                </a:solidFill>
              </a:rPr>
              <a:t> con </a:t>
            </a:r>
            <a:r>
              <a:rPr lang="da-DK" dirty="0" err="1">
                <a:solidFill>
                  <a:srgbClr val="004330"/>
                </a:solidFill>
              </a:rPr>
              <a:t>parcimus</a:t>
            </a:r>
            <a:r>
              <a:rPr lang="da-DK" dirty="0">
                <a:solidFill>
                  <a:srgbClr val="004330"/>
                </a:solidFill>
              </a:rPr>
              <a:t> et </a:t>
            </a:r>
            <a:r>
              <a:rPr lang="da-DK" dirty="0" err="1">
                <a:solidFill>
                  <a:srgbClr val="004330"/>
                </a:solidFill>
              </a:rPr>
              <a:t>quat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audameniatus</a:t>
            </a:r>
            <a:r>
              <a:rPr lang="da-DK" dirty="0">
                <a:solidFill>
                  <a:srgbClr val="004330"/>
                </a:solidFill>
              </a:rPr>
              <a:t> sum ea dus ea as </a:t>
            </a:r>
            <a:r>
              <a:rPr lang="da-DK" dirty="0" err="1">
                <a:solidFill>
                  <a:srgbClr val="004330"/>
                </a:solidFill>
              </a:rPr>
              <a:t>reribusaerro</a:t>
            </a:r>
            <a:r>
              <a:rPr lang="da-DK" dirty="0">
                <a:solidFill>
                  <a:srgbClr val="004330"/>
                </a:solidFill>
              </a:rPr>
              <a:t> et </a:t>
            </a:r>
            <a:r>
              <a:rPr lang="da-DK" dirty="0" err="1">
                <a:solidFill>
                  <a:srgbClr val="004330"/>
                </a:solidFill>
              </a:rPr>
              <a:t>ut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velendusdae</a:t>
            </a:r>
            <a:r>
              <a:rPr lang="da-DK" dirty="0">
                <a:solidFill>
                  <a:srgbClr val="004330"/>
                </a:solidFill>
              </a:rPr>
              <a:t> nem </a:t>
            </a:r>
            <a:r>
              <a:rPr lang="da-DK" dirty="0" err="1">
                <a:solidFill>
                  <a:srgbClr val="004330"/>
                </a:solidFill>
              </a:rPr>
              <a:t>sunt</a:t>
            </a:r>
            <a:r>
              <a:rPr lang="da-DK" dirty="0">
                <a:solidFill>
                  <a:srgbClr val="004330"/>
                </a:solidFill>
              </a:rPr>
              <a:t> </a:t>
            </a:r>
            <a:r>
              <a:rPr lang="da-DK" dirty="0" err="1">
                <a:solidFill>
                  <a:srgbClr val="004330"/>
                </a:solidFill>
              </a:rPr>
              <a:t>rerio</a:t>
            </a:r>
            <a:endParaRPr lang="da-DK" dirty="0">
              <a:solidFill>
                <a:srgbClr val="004330"/>
              </a:solidFill>
            </a:endParaRPr>
          </a:p>
        </p:txBody>
      </p:sp>
      <p:sp>
        <p:nvSpPr>
          <p:cNvPr id="6" name="Pladsholder til indhold 14">
            <a:extLst>
              <a:ext uri="{FF2B5EF4-FFF2-40B4-BE49-F238E27FC236}">
                <a16:creationId xmlns:a16="http://schemas.microsoft.com/office/drawing/2014/main" id="{A1046012-3810-3C4A-B3CC-65FE982CAE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rgbClr val="00433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2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B6621CA-9BC8-7546-94A9-E69D84A33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4" name="Pladsholder til indhold 14">
            <a:extLst>
              <a:ext uri="{FF2B5EF4-FFF2-40B4-BE49-F238E27FC236}">
                <a16:creationId xmlns:a16="http://schemas.microsoft.com/office/drawing/2014/main" id="{B4F6EC92-194B-8F4D-AE9C-234DEE5333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5" name="Pladsholder til indhold 10">
            <a:extLst>
              <a:ext uri="{FF2B5EF4-FFF2-40B4-BE49-F238E27FC236}">
                <a16:creationId xmlns:a16="http://schemas.microsoft.com/office/drawing/2014/main" id="{1EFA8571-2A51-5044-B734-9FB9F4ABF1F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40623C7C-9B9E-B248-B6CC-381E497D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7" name="Pladsholder til indhold 14">
            <a:extLst>
              <a:ext uri="{FF2B5EF4-FFF2-40B4-BE49-F238E27FC236}">
                <a16:creationId xmlns:a16="http://schemas.microsoft.com/office/drawing/2014/main" id="{96AF1F02-6B54-9341-BABA-84B135CD200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8" name="Pladsholder til indhold 10">
            <a:extLst>
              <a:ext uri="{FF2B5EF4-FFF2-40B4-BE49-F238E27FC236}">
                <a16:creationId xmlns:a16="http://schemas.microsoft.com/office/drawing/2014/main" id="{7911ED2B-F735-EE40-A352-1600D20F2C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8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E448DBA-A83D-7544-A4BF-733BEFD1E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9931400" cy="7099300"/>
          </a:xfrm>
          <a:prstGeom prst="rect">
            <a:avLst/>
          </a:prstGeom>
        </p:spPr>
      </p:pic>
      <p:sp>
        <p:nvSpPr>
          <p:cNvPr id="7" name="Pladsholder til indhold 14">
            <a:extLst>
              <a:ext uri="{FF2B5EF4-FFF2-40B4-BE49-F238E27FC236}">
                <a16:creationId xmlns:a16="http://schemas.microsoft.com/office/drawing/2014/main" id="{96AF1F02-6B54-9341-BABA-84B135CD200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013" y="2083538"/>
            <a:ext cx="6377578" cy="12489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 algn="l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/>
              <a:t>Skriv overskrift her</a:t>
            </a:r>
            <a:endParaRPr lang="en-US" dirty="0"/>
          </a:p>
        </p:txBody>
      </p:sp>
      <p:sp>
        <p:nvSpPr>
          <p:cNvPr id="8" name="Pladsholder til indhold 10">
            <a:extLst>
              <a:ext uri="{FF2B5EF4-FFF2-40B4-BE49-F238E27FC236}">
                <a16:creationId xmlns:a16="http://schemas.microsoft.com/office/drawing/2014/main" id="{7911ED2B-F735-EE40-A352-1600D20F2C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7457" y="3666608"/>
            <a:ext cx="8185667" cy="28861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329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46587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41988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93173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da-DK" dirty="0" err="1">
                <a:solidFill>
                  <a:schemeClr val="bg1"/>
                </a:solidFill>
              </a:rPr>
              <a:t>Odiciet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viducit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rempedis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maio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haruptaqui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eum</a:t>
            </a:r>
            <a:r>
              <a:rPr lang="da-DK" dirty="0">
                <a:solidFill>
                  <a:schemeClr val="bg1"/>
                </a:solidFill>
              </a:rPr>
              <a:t> re </a:t>
            </a:r>
            <a:r>
              <a:rPr lang="da-DK" dirty="0" err="1">
                <a:solidFill>
                  <a:schemeClr val="bg1"/>
                </a:solidFill>
              </a:rPr>
              <a:t>vollori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busantorum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volorep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tatiber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epudam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accumet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faceatinum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consed</a:t>
            </a:r>
            <a:r>
              <a:rPr lang="da-DK" dirty="0">
                <a:solidFill>
                  <a:schemeClr val="bg1"/>
                </a:solidFill>
              </a:rPr>
              <a:t>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Eet</a:t>
            </a:r>
            <a:r>
              <a:rPr lang="da-DK" dirty="0">
                <a:solidFill>
                  <a:schemeClr val="bg1"/>
                </a:solidFill>
              </a:rPr>
              <a:t> vel et hit, </a:t>
            </a:r>
            <a:r>
              <a:rPr lang="da-DK" dirty="0" err="1">
                <a:solidFill>
                  <a:schemeClr val="bg1"/>
                </a:solidFill>
              </a:rPr>
              <a:t>volupta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spitia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cus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dolupta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laborec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estrum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incia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quist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Dolent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poratem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perunture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verat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Evelenempe</a:t>
            </a:r>
            <a:r>
              <a:rPr lang="da-DK" dirty="0">
                <a:solidFill>
                  <a:schemeClr val="bg1"/>
                </a:solidFill>
              </a:rPr>
              <a:t> con </a:t>
            </a:r>
            <a:r>
              <a:rPr lang="da-DK" dirty="0" err="1">
                <a:solidFill>
                  <a:schemeClr val="bg1"/>
                </a:solidFill>
              </a:rPr>
              <a:t>parcimus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quat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audameniatus</a:t>
            </a:r>
            <a:r>
              <a:rPr lang="da-DK" dirty="0">
                <a:solidFill>
                  <a:schemeClr val="bg1"/>
                </a:solidFill>
              </a:rPr>
              <a:t> sum ea dus ea as </a:t>
            </a:r>
            <a:r>
              <a:rPr lang="da-DK" dirty="0" err="1">
                <a:solidFill>
                  <a:schemeClr val="bg1"/>
                </a:solidFill>
              </a:rPr>
              <a:t>reribusaerro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ut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velendusdae</a:t>
            </a:r>
            <a:r>
              <a:rPr lang="da-DK" dirty="0">
                <a:solidFill>
                  <a:schemeClr val="bg1"/>
                </a:solidFill>
              </a:rPr>
              <a:t> nem </a:t>
            </a:r>
            <a:r>
              <a:rPr lang="da-DK" dirty="0" err="1">
                <a:solidFill>
                  <a:schemeClr val="bg1"/>
                </a:solidFill>
              </a:rPr>
              <a:t>sunt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rerio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44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197-71E4-4AF7-9308-EA2AF6F05B9A}" type="datetimeFigureOut">
              <a:rPr lang="da-DK" smtClean="0"/>
              <a:t>29-03-2022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57AA-713E-4DA4-BD8D-25CCB80BF5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952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C197-71E4-4AF7-9308-EA2AF6F05B9A}" type="datetimeFigureOut">
              <a:rPr lang="da-DK" smtClean="0"/>
              <a:t>29-03-2022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57AA-713E-4DA4-BD8D-25CCB80BF5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6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blomst&#10;&#10;Automatisk genereret beskrivelse">
            <a:extLst>
              <a:ext uri="{FF2B5EF4-FFF2-40B4-BE49-F238E27FC236}">
                <a16:creationId xmlns:a16="http://schemas.microsoft.com/office/drawing/2014/main" id="{B3FB0B6B-97EF-5045-A643-47FF9CEC4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9931400" cy="70993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EF3C3C-7248-EA4E-8411-153285DED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459" y="5566768"/>
            <a:ext cx="8451136" cy="12699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9525" indent="0" algn="l">
              <a:tabLst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Grøn Varme – der holder</a:t>
            </a:r>
            <a:br>
              <a:rPr lang="da-DK" dirty="0"/>
            </a:br>
            <a:r>
              <a:rPr lang="da-DK" dirty="0"/>
              <a:t>ind i fremtiden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28C0514-1A64-9C4D-99FC-7281004C459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1521900"/>
            <a:ext cx="7134447" cy="368805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da-DK" dirty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0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7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2" r:id="rId6"/>
    <p:sldLayoutId id="2147483686" r:id="rId7"/>
    <p:sldLayoutId id="2147483687" r:id="rId8"/>
  </p:sldLayoutIdLst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3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martinsen.dk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lt, bygning, grøn, hus&#10;&#10;Automatisk genereret beskrivelse">
            <a:extLst>
              <a:ext uri="{FF2B5EF4-FFF2-40B4-BE49-F238E27FC236}">
                <a16:creationId xmlns:a16="http://schemas.microsoft.com/office/drawing/2014/main" id="{460B261C-D294-6B4F-85B1-B6F34088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9931400" cy="70993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779EEF8-5396-9D45-9A7C-C27312E5DA7C}"/>
              </a:ext>
            </a:extLst>
          </p:cNvPr>
          <p:cNvSpPr txBox="1"/>
          <p:nvPr/>
        </p:nvSpPr>
        <p:spPr>
          <a:xfrm>
            <a:off x="653142" y="5551715"/>
            <a:ext cx="9035143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Grøn varme </a:t>
            </a:r>
            <a:r>
              <a:rPr lang="da-DK" sz="4400" b="1" dirty="0">
                <a:solidFill>
                  <a:schemeClr val="bg1"/>
                </a:solidFill>
              </a:rPr>
              <a:t>– der holder </a:t>
            </a:r>
          </a:p>
          <a:p>
            <a:pPr>
              <a:lnSpc>
                <a:spcPct val="80000"/>
              </a:lnSpc>
            </a:pPr>
            <a:r>
              <a:rPr lang="da-DK" sz="4400" b="1" dirty="0">
                <a:solidFill>
                  <a:schemeClr val="bg1"/>
                </a:solidFill>
              </a:rPr>
              <a:t>ind i fremtiden</a:t>
            </a:r>
          </a:p>
        </p:txBody>
      </p:sp>
    </p:spTree>
    <p:extLst>
      <p:ext uri="{BB962C8B-B14F-4D97-AF65-F5344CB8AC3E}">
        <p14:creationId xmlns:p14="http://schemas.microsoft.com/office/powerpoint/2010/main" val="301695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489035" y="3805630"/>
            <a:ext cx="7928448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	Beretning</a:t>
            </a:r>
          </a:p>
        </p:txBody>
      </p:sp>
      <p:sp>
        <p:nvSpPr>
          <p:cNvPr id="2" name="Rektangel 1"/>
          <p:cNvSpPr/>
          <p:nvPr/>
        </p:nvSpPr>
        <p:spPr>
          <a:xfrm>
            <a:off x="2871804" y="679497"/>
            <a:ext cx="6205097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2. Bestyrelsens beretning </a:t>
            </a:r>
          </a:p>
        </p:txBody>
      </p:sp>
    </p:spTree>
    <p:extLst>
      <p:ext uri="{BB962C8B-B14F-4D97-AF65-F5344CB8AC3E}">
        <p14:creationId xmlns:p14="http://schemas.microsoft.com/office/powerpoint/2010/main" val="420852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688457" y="380883"/>
            <a:ext cx="6377578" cy="759236"/>
          </a:xfrm>
        </p:spPr>
        <p:txBody>
          <a:bodyPr/>
          <a:lstStyle/>
          <a:p>
            <a:pPr algn="ctr" fontAlgn="ctr"/>
            <a:r>
              <a:rPr lang="da-DK" sz="4000" dirty="0"/>
              <a:t>Oversigt over nye kunder</a:t>
            </a:r>
            <a:endParaRPr lang="da-DK" sz="4000" dirty="0">
              <a:solidFill>
                <a:srgbClr val="000000"/>
              </a:solidFill>
            </a:endParaRPr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33717298"/>
              </p:ext>
            </p:extLst>
          </p:nvPr>
        </p:nvGraphicFramePr>
        <p:xfrm>
          <a:off x="0" y="1119806"/>
          <a:ext cx="9944100" cy="59718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44">
                  <a:extLst>
                    <a:ext uri="{9D8B030D-6E8A-4147-A177-3AD203B41FA5}">
                      <a16:colId xmlns:a16="http://schemas.microsoft.com/office/drawing/2014/main" val="216627055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517028879"/>
                    </a:ext>
                  </a:extLst>
                </a:gridCol>
                <a:gridCol w="3950208">
                  <a:extLst>
                    <a:ext uri="{9D8B030D-6E8A-4147-A177-3AD203B41FA5}">
                      <a16:colId xmlns:a16="http://schemas.microsoft.com/office/drawing/2014/main" val="307358519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976190544"/>
                    </a:ext>
                  </a:extLst>
                </a:gridCol>
                <a:gridCol w="1321308">
                  <a:extLst>
                    <a:ext uri="{9D8B030D-6E8A-4147-A177-3AD203B41FA5}">
                      <a16:colId xmlns:a16="http://schemas.microsoft.com/office/drawing/2014/main" val="2019168001"/>
                    </a:ext>
                  </a:extLst>
                </a:gridCol>
              </a:tblGrid>
              <a:tr h="453152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Projekt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Adresse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Nye kunder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Antal  m²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405189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NORMAL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Kilde Parken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1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77.500 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545153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Eltronic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Kilde Alle’ 2 og 6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2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13.746 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83927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Erhverv – tilmeldte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Vejlevej 23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1.008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907024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Konvertering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Parallelvejskvart., Årupkvart. og Skoleområdet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63681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Demenscenter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Rugmarken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     5.841 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66782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Drejergårdshaven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Overholmvej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50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  5.075 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427641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marL="0" marR="0" lvl="0" indent="0" algn="l" defTabSz="9465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65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u="none" strike="noStrike" dirty="0">
                          <a:effectLst/>
                        </a:rPr>
                        <a:t>Remmerslund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 Remmerslund Skovby mv.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    11.903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640849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Ny udstykning ved Constantiavej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Fejring- Enge,-Parken, -Toften, -Vænget mv.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187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          17.990 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118580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Beboelse - tilmeldt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Bytorvet, Rønne Alle’, Præstegårdsvej, Nymarksvej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3.657</a:t>
                      </a: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99963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Beboelse – tilmeldte diverse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Flere steder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697348"/>
                  </a:ext>
                </a:extLst>
              </a:tr>
              <a:tr h="589193"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endParaRPr lang="da-DK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alt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endParaRPr lang="da-DK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782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192.469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28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80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1993513" y="627371"/>
            <a:ext cx="6377578" cy="759236"/>
          </a:xfrm>
        </p:spPr>
        <p:txBody>
          <a:bodyPr/>
          <a:lstStyle/>
          <a:p>
            <a:pPr algn="ctr" fontAlgn="ctr"/>
            <a:r>
              <a:rPr lang="da-DK" sz="4000" dirty="0"/>
              <a:t>Oversigt over tilbud</a:t>
            </a:r>
            <a:endParaRPr lang="da-DK" sz="4000" dirty="0">
              <a:solidFill>
                <a:srgbClr val="000000"/>
              </a:solidFill>
            </a:endParaRPr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673096877"/>
              </p:ext>
            </p:extLst>
          </p:nvPr>
        </p:nvGraphicFramePr>
        <p:xfrm>
          <a:off x="356134" y="2698848"/>
          <a:ext cx="8449538" cy="2048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048">
                  <a:extLst>
                    <a:ext uri="{9D8B030D-6E8A-4147-A177-3AD203B41FA5}">
                      <a16:colId xmlns:a16="http://schemas.microsoft.com/office/drawing/2014/main" val="1081511504"/>
                    </a:ext>
                  </a:extLst>
                </a:gridCol>
                <a:gridCol w="3055264">
                  <a:extLst>
                    <a:ext uri="{9D8B030D-6E8A-4147-A177-3AD203B41FA5}">
                      <a16:colId xmlns:a16="http://schemas.microsoft.com/office/drawing/2014/main" val="3517028879"/>
                    </a:ext>
                  </a:extLst>
                </a:gridCol>
                <a:gridCol w="1819460">
                  <a:extLst>
                    <a:ext uri="{9D8B030D-6E8A-4147-A177-3AD203B41FA5}">
                      <a16:colId xmlns:a16="http://schemas.microsoft.com/office/drawing/2014/main" val="3073585198"/>
                    </a:ext>
                  </a:extLst>
                </a:gridCol>
                <a:gridCol w="1976310">
                  <a:extLst>
                    <a:ext uri="{9D8B030D-6E8A-4147-A177-3AD203B41FA5}">
                      <a16:colId xmlns:a16="http://schemas.microsoft.com/office/drawing/2014/main" val="3976190544"/>
                    </a:ext>
                  </a:extLst>
                </a:gridCol>
                <a:gridCol w="1137971">
                  <a:extLst>
                    <a:ext uri="{9D8B030D-6E8A-4147-A177-3AD203B41FA5}">
                      <a16:colId xmlns:a16="http://schemas.microsoft.com/office/drawing/2014/main" val="2019168001"/>
                    </a:ext>
                  </a:extLst>
                </a:gridCol>
                <a:gridCol w="200485">
                  <a:extLst>
                    <a:ext uri="{9D8B030D-6E8A-4147-A177-3AD203B41FA5}">
                      <a16:colId xmlns:a16="http://schemas.microsoft.com/office/drawing/2014/main" val="1728912985"/>
                    </a:ext>
                  </a:extLst>
                </a:gridCol>
              </a:tblGrid>
              <a:tr h="453152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  Projekt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  Adresse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Potentiel antal nye kunder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Antal  m²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405189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Tilbud erhverv - diverse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Flere steder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31.485</a:t>
                      </a: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63681"/>
                  </a:ext>
                </a:extLst>
              </a:tr>
              <a:tr h="452990">
                <a:tc>
                  <a:txBody>
                    <a:bodyPr/>
                    <a:lstStyle/>
                    <a:p>
                      <a:pPr algn="l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  Tilbud beboelse - tilbud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800" b="1" u="none" strike="noStrike" dirty="0">
                          <a:effectLst/>
                        </a:rPr>
                        <a:t>  Flere steder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800" b="1" u="none" strike="noStrike" dirty="0">
                          <a:effectLst/>
                        </a:rPr>
                        <a:t>180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800" b="1" u="none" strike="noStrike" dirty="0">
                          <a:effectLst/>
                        </a:rPr>
                        <a:t>15.211</a:t>
                      </a:r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697348"/>
                  </a:ext>
                </a:extLst>
              </a:tr>
              <a:tr h="589193"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endParaRPr lang="da-DK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 alt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46587" rtl="0" eaLnBrk="1" fontAlgn="b" latinLnBrk="0" hangingPunct="1"/>
                      <a:endParaRPr lang="da-DK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46587" rtl="0" eaLnBrk="1" fontAlgn="b" latinLnBrk="0" hangingPunct="1"/>
                      <a:r>
                        <a:rPr lang="da-DK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46.696</a:t>
                      </a: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46587" rtl="0" eaLnBrk="1" fontAlgn="b" latinLnBrk="0" hangingPunct="1"/>
                      <a:endParaRPr lang="da-DK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7" marR="4257" marT="4257" marB="0" anchor="b">
                    <a:solidFill>
                      <a:srgbClr val="0043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28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01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3010949" y="3715916"/>
            <a:ext cx="3581875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	CO2 - reduktion og priser</a:t>
            </a:r>
          </a:p>
        </p:txBody>
      </p:sp>
      <p:sp>
        <p:nvSpPr>
          <p:cNvPr id="2" name="Rektangel 1"/>
          <p:cNvSpPr/>
          <p:nvPr/>
        </p:nvSpPr>
        <p:spPr>
          <a:xfrm>
            <a:off x="2871804" y="533193"/>
            <a:ext cx="6320192" cy="647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Tre gasmotorer er skrottet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BDFDD09-3884-43D7-BA82-6BB382A0AE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55432" y="1596606"/>
            <a:ext cx="3137392" cy="1248956"/>
          </a:xfrm>
        </p:spPr>
        <p:txBody>
          <a:bodyPr/>
          <a:lstStyle/>
          <a:p>
            <a:r>
              <a:rPr lang="da-DK" sz="3600" dirty="0"/>
              <a:t>Grøn omstilling – Hedensted Fjernvarme kommer ud af EU’s CO2 - Kvote ordning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F437D85-D8E4-46D2-8C8B-98AEFB09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62228" y="2782225"/>
            <a:ext cx="5352796" cy="301094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8CB4B08-2F05-4702-9E30-B7B59B51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70924" y="2767530"/>
            <a:ext cx="5352798" cy="30109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225A094-6CEB-4F1D-9F6E-F32023DA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713" y="4954016"/>
            <a:ext cx="1554674" cy="15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69629" y="197035"/>
            <a:ext cx="8574087" cy="1371600"/>
          </a:xfrm>
        </p:spPr>
        <p:txBody>
          <a:bodyPr/>
          <a:lstStyle/>
          <a:p>
            <a:r>
              <a:rPr lang="da-DK" sz="4000" b="1" dirty="0">
                <a:solidFill>
                  <a:srgbClr val="004330"/>
                </a:solidFill>
                <a:latin typeface="+mn-lt"/>
              </a:rPr>
              <a:t>10 MW </a:t>
            </a:r>
            <a:r>
              <a:rPr lang="da-DK" sz="4000" b="1" dirty="0" err="1">
                <a:solidFill>
                  <a:srgbClr val="004330"/>
                </a:solidFill>
                <a:latin typeface="+mn-lt"/>
              </a:rPr>
              <a:t>el-kedel</a:t>
            </a:r>
            <a:r>
              <a:rPr lang="da-DK" sz="4000" b="1" dirty="0">
                <a:solidFill>
                  <a:srgbClr val="004330"/>
                </a:solidFill>
                <a:latin typeface="+mn-lt"/>
              </a:rPr>
              <a:t> på vej </a:t>
            </a:r>
            <a:br>
              <a:rPr lang="da-DK" sz="4000" b="1" dirty="0">
                <a:solidFill>
                  <a:srgbClr val="004330"/>
                </a:solidFill>
                <a:latin typeface="+mn-lt"/>
              </a:rPr>
            </a:br>
            <a:r>
              <a:rPr lang="da-DK" sz="4000" b="1" dirty="0">
                <a:solidFill>
                  <a:srgbClr val="004330"/>
                </a:solidFill>
                <a:latin typeface="+mn-lt"/>
              </a:rPr>
              <a:t> installeres forår 2022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5" y="1568635"/>
            <a:ext cx="9016989" cy="553674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C091B70-A598-4B69-9F88-1A54A9FF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184" y="32070"/>
            <a:ext cx="1471990" cy="14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76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795529" y="2272377"/>
            <a:ext cx="8622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</a:pPr>
            <a:r>
              <a:rPr lang="da-DK" sz="3000" b="1" dirty="0">
                <a:solidFill>
                  <a:srgbClr val="004330"/>
                </a:solidFill>
              </a:rPr>
              <a:t>Bæredygtig forsyningssikkerhed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da-DK" sz="3000" b="1" dirty="0">
                <a:solidFill>
                  <a:srgbClr val="004330"/>
                </a:solidFill>
              </a:rPr>
              <a:t>Vækst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3000" b="1" dirty="0">
                <a:solidFill>
                  <a:srgbClr val="94C11E"/>
                </a:solidFill>
              </a:rPr>
              <a:t> ”Grøn” </a:t>
            </a:r>
            <a:r>
              <a:rPr lang="da-DK" sz="3000" b="1" dirty="0">
                <a:solidFill>
                  <a:srgbClr val="004330"/>
                </a:solidFill>
              </a:rPr>
              <a:t>varmeproduktion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3000" b="1" dirty="0">
                <a:solidFill>
                  <a:srgbClr val="004330"/>
                </a:solidFill>
              </a:rPr>
              <a:t>En god arbejdsplads med medarbejderne i fokus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3000" b="1" dirty="0">
                <a:solidFill>
                  <a:srgbClr val="004330"/>
                </a:solidFill>
              </a:rPr>
              <a:t>Digitalisere og optimere arbejdsprocesser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98" y="85989"/>
            <a:ext cx="2724150" cy="16764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914" y="5238496"/>
            <a:ext cx="2857500" cy="16002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86" y="5105908"/>
            <a:ext cx="1554674" cy="155467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785DE36-811D-4469-BCD8-C84BDEA7754D}"/>
              </a:ext>
            </a:extLst>
          </p:cNvPr>
          <p:cNvSpPr txBox="1"/>
          <p:nvPr/>
        </p:nvSpPr>
        <p:spPr>
          <a:xfrm>
            <a:off x="3200400" y="438912"/>
            <a:ext cx="2152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solidFill>
                  <a:srgbClr val="004330"/>
                </a:solidFill>
              </a:rPr>
              <a:t>Strategi</a:t>
            </a:r>
          </a:p>
        </p:txBody>
      </p:sp>
    </p:spTree>
    <p:extLst>
      <p:ext uri="{BB962C8B-B14F-4D97-AF65-F5344CB8AC3E}">
        <p14:creationId xmlns:p14="http://schemas.microsoft.com/office/powerpoint/2010/main" val="50793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763355" y="3311854"/>
            <a:ext cx="79284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	</a:t>
            </a:r>
          </a:p>
          <a:p>
            <a:pPr algn="ctr">
              <a:lnSpc>
                <a:spcPct val="80000"/>
              </a:lnSpc>
            </a:pPr>
            <a:r>
              <a:rPr lang="da-DK" sz="4000" b="1" dirty="0">
                <a:solidFill>
                  <a:schemeClr val="bg1"/>
                </a:solidFill>
              </a:rPr>
              <a:t>    v/ Lene Brødsgaard</a:t>
            </a:r>
          </a:p>
        </p:txBody>
      </p:sp>
      <p:sp>
        <p:nvSpPr>
          <p:cNvPr id="2" name="Rektangel 1"/>
          <p:cNvSpPr/>
          <p:nvPr/>
        </p:nvSpPr>
        <p:spPr>
          <a:xfrm>
            <a:off x="2760017" y="604873"/>
            <a:ext cx="6860468" cy="622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a-DK" sz="4200" b="1" dirty="0">
                <a:solidFill>
                  <a:srgbClr val="004330"/>
                </a:solidFill>
              </a:rPr>
              <a:t>3. Det reviderede årsregnskab</a:t>
            </a:r>
          </a:p>
        </p:txBody>
      </p:sp>
      <p:sp>
        <p:nvSpPr>
          <p:cNvPr id="3" name="AutoShape 4" descr="https://martinsen.dk/wp-content/uploads/2018/08/logo.svg">
            <a:hlinkClick r:id="rId2"/>
            <a:extLst>
              <a:ext uri="{FF2B5EF4-FFF2-40B4-BE49-F238E27FC236}">
                <a16:creationId xmlns:a16="http://schemas.microsoft.com/office/drawing/2014/main" id="{5FD27B10-9B5A-408F-AF0F-7BF7268DC9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3397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CB1116D-4D96-4843-B59B-23A1C91DA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957" y="2587017"/>
            <a:ext cx="5033319" cy="125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0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304566" y="213489"/>
            <a:ext cx="7491314" cy="1236369"/>
          </a:xfrm>
        </p:spPr>
        <p:txBody>
          <a:bodyPr>
            <a:noAutofit/>
          </a:bodyPr>
          <a:lstStyle/>
          <a:p>
            <a:pPr algn="ctr"/>
            <a:r>
              <a:rPr lang="da-DK" sz="3600" dirty="0"/>
              <a:t>Ledelsespåtegning  </a:t>
            </a:r>
          </a:p>
          <a:p>
            <a:pPr algn="ctr"/>
            <a:r>
              <a:rPr lang="da-DK" sz="3600" dirty="0"/>
              <a:t>Den uafhængige revisors påtegning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DC5419A-4A61-4B6D-AD0F-76A5044BBCEC}"/>
              </a:ext>
            </a:extLst>
          </p:cNvPr>
          <p:cNvSpPr txBox="1"/>
          <p:nvPr/>
        </p:nvSpPr>
        <p:spPr>
          <a:xfrm>
            <a:off x="413024" y="1524892"/>
            <a:ext cx="7805636" cy="393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957" b="1" dirty="0">
                <a:solidFill>
                  <a:srgbClr val="0043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Ledelsespåtegning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84047E5-4E52-4434-B3D3-D100A276D659}"/>
              </a:ext>
            </a:extLst>
          </p:cNvPr>
          <p:cNvSpPr/>
          <p:nvPr/>
        </p:nvSpPr>
        <p:spPr>
          <a:xfrm>
            <a:off x="129140" y="5206719"/>
            <a:ext cx="2130133" cy="694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957" b="1" dirty="0">
                <a:solidFill>
                  <a:srgbClr val="0043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uafhængige revisors påtegning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3708711-D550-434B-BFFB-46C5D3BD0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24" y="1889510"/>
            <a:ext cx="8054320" cy="268522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658EDDA-9AEA-48F0-B7C7-C14D47382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3" y="4832350"/>
            <a:ext cx="75819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839871" y="221021"/>
            <a:ext cx="7149625" cy="411313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rgbClr val="004330"/>
                </a:solidFill>
              </a:rPr>
              <a:t>Resultatopgørelse </a:t>
            </a:r>
          </a:p>
          <a:p>
            <a:r>
              <a:rPr lang="da-DK" sz="4000" dirty="0">
                <a:solidFill>
                  <a:srgbClr val="004330"/>
                </a:solidFill>
              </a:rPr>
              <a:t>1. januar - 31. december 2021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C7EAB59-F735-49E2-9E26-42973AF54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" y="1540161"/>
            <a:ext cx="5049030" cy="447719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F3F8B4F-C260-47B5-87BC-3A9E7F759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47" y="1488251"/>
            <a:ext cx="4943349" cy="3740916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A71774AD-D379-4630-A87C-DD99E6EB638C}"/>
              </a:ext>
            </a:extLst>
          </p:cNvPr>
          <p:cNvCxnSpPr>
            <a:cxnSpLocks/>
          </p:cNvCxnSpPr>
          <p:nvPr/>
        </p:nvCxnSpPr>
        <p:spPr>
          <a:xfrm flipV="1">
            <a:off x="1325227" y="2231136"/>
            <a:ext cx="3941717" cy="585116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>
            <a:extLst>
              <a:ext uri="{FF2B5EF4-FFF2-40B4-BE49-F238E27FC236}">
                <a16:creationId xmlns:a16="http://schemas.microsoft.com/office/drawing/2014/main" id="{5A1BF8A2-CB8E-49E2-A431-A8C807F6600F}"/>
              </a:ext>
            </a:extLst>
          </p:cNvPr>
          <p:cNvSpPr/>
          <p:nvPr/>
        </p:nvSpPr>
        <p:spPr>
          <a:xfrm>
            <a:off x="5927805" y="2312664"/>
            <a:ext cx="832822" cy="221235"/>
          </a:xfrm>
          <a:prstGeom prst="rect">
            <a:avLst/>
          </a:prstGeom>
          <a:noFill/>
          <a:ln w="19050">
            <a:solidFill>
              <a:srgbClr val="0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2FA9DFC-CEEE-4663-82F5-A14DFDAA8EF4}"/>
              </a:ext>
            </a:extLst>
          </p:cNvPr>
          <p:cNvSpPr/>
          <p:nvPr/>
        </p:nvSpPr>
        <p:spPr>
          <a:xfrm>
            <a:off x="5932242" y="2523694"/>
            <a:ext cx="752022" cy="221234"/>
          </a:xfrm>
          <a:prstGeom prst="rect">
            <a:avLst/>
          </a:prstGeom>
          <a:noFill/>
          <a:ln w="19050">
            <a:solidFill>
              <a:srgbClr val="004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4B3C744-887A-48D8-8079-5A94F3577703}"/>
              </a:ext>
            </a:extLst>
          </p:cNvPr>
          <p:cNvSpPr/>
          <p:nvPr/>
        </p:nvSpPr>
        <p:spPr>
          <a:xfrm>
            <a:off x="6119651" y="2885638"/>
            <a:ext cx="755006" cy="221235"/>
          </a:xfrm>
          <a:prstGeom prst="rect">
            <a:avLst/>
          </a:prstGeom>
          <a:noFill/>
          <a:ln w="19050">
            <a:solidFill>
              <a:srgbClr val="004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C8FD15-6D5F-4AFA-B975-FFCBF875D1F4}"/>
              </a:ext>
            </a:extLst>
          </p:cNvPr>
          <p:cNvSpPr/>
          <p:nvPr/>
        </p:nvSpPr>
        <p:spPr>
          <a:xfrm>
            <a:off x="7560008" y="3241056"/>
            <a:ext cx="880377" cy="266171"/>
          </a:xfrm>
          <a:prstGeom prst="ellipse">
            <a:avLst/>
          </a:prstGeom>
          <a:noFill/>
          <a:ln w="22225">
            <a:solidFill>
              <a:srgbClr val="004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95E571EF-6A19-4FB6-931C-C9F0FE74E79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295602" y="3374142"/>
            <a:ext cx="3264406" cy="5183728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6EA9A6E-97CC-4BFE-8A40-EDD3AC75DCA3}"/>
              </a:ext>
            </a:extLst>
          </p:cNvPr>
          <p:cNvCxnSpPr>
            <a:cxnSpLocks/>
          </p:cNvCxnSpPr>
          <p:nvPr/>
        </p:nvCxnSpPr>
        <p:spPr>
          <a:xfrm>
            <a:off x="8000197" y="3514950"/>
            <a:ext cx="325269" cy="1764929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09660-4032-49BC-9096-7B864C863145}"/>
              </a:ext>
            </a:extLst>
          </p:cNvPr>
          <p:cNvSpPr txBox="1"/>
          <p:nvPr/>
        </p:nvSpPr>
        <p:spPr>
          <a:xfrm>
            <a:off x="7291465" y="5279879"/>
            <a:ext cx="2642073" cy="830997"/>
          </a:xfrm>
          <a:prstGeom prst="rect">
            <a:avLst/>
          </a:prstGeom>
          <a:solidFill>
            <a:srgbClr val="004330"/>
          </a:solidFill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Ledningsrenovering, som er udskudt, og derfor skal henlæggelsen indtægtsføres. </a:t>
            </a:r>
          </a:p>
        </p:txBody>
      </p: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CD572225-651B-493D-8538-9797E38EF0A0}"/>
              </a:ext>
            </a:extLst>
          </p:cNvPr>
          <p:cNvCxnSpPr>
            <a:cxnSpLocks/>
          </p:cNvCxnSpPr>
          <p:nvPr/>
        </p:nvCxnSpPr>
        <p:spPr>
          <a:xfrm flipH="1">
            <a:off x="6662808" y="3464738"/>
            <a:ext cx="1056908" cy="3005114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6EF63613-CDB0-4D48-880B-CF94C5EAAAAE}"/>
              </a:ext>
            </a:extLst>
          </p:cNvPr>
          <p:cNvSpPr txBox="1"/>
          <p:nvPr/>
        </p:nvSpPr>
        <p:spPr>
          <a:xfrm>
            <a:off x="5776375" y="6469852"/>
            <a:ext cx="3015049" cy="584775"/>
          </a:xfrm>
          <a:prstGeom prst="rect">
            <a:avLst/>
          </a:prstGeom>
          <a:solidFill>
            <a:srgbClr val="004330"/>
          </a:solidFill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Underskud, som følge af høje produktionspriser. </a:t>
            </a:r>
          </a:p>
        </p:txBody>
      </p:sp>
    </p:spTree>
    <p:extLst>
      <p:ext uri="{BB962C8B-B14F-4D97-AF65-F5344CB8AC3E}">
        <p14:creationId xmlns:p14="http://schemas.microsoft.com/office/powerpoint/2010/main" val="110086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845988" y="318422"/>
            <a:ext cx="7023623" cy="974767"/>
          </a:xfrm>
        </p:spPr>
        <p:txBody>
          <a:bodyPr>
            <a:noAutofit/>
          </a:bodyPr>
          <a:lstStyle/>
          <a:p>
            <a:r>
              <a:rPr lang="da-DK" sz="4000" dirty="0"/>
              <a:t>Underdækning til indregning i efterfølgende års varmepris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FBAD000-24EA-4449-B594-41FFC152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65" y="2371725"/>
            <a:ext cx="8834369" cy="3161538"/>
          </a:xfrm>
          <a:prstGeom prst="rect">
            <a:avLst/>
          </a:prstGeom>
        </p:spPr>
      </p:pic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E1DC7419-1CB5-4BDE-A70B-CDC300CC729D}"/>
              </a:ext>
            </a:extLst>
          </p:cNvPr>
          <p:cNvCxnSpPr>
            <a:cxnSpLocks/>
          </p:cNvCxnSpPr>
          <p:nvPr/>
        </p:nvCxnSpPr>
        <p:spPr>
          <a:xfrm flipH="1">
            <a:off x="2845988" y="0"/>
            <a:ext cx="1664208" cy="2871216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755B8DE9-05A1-4DE1-94F3-841CC5417683}"/>
              </a:ext>
            </a:extLst>
          </p:cNvPr>
          <p:cNvSpPr/>
          <p:nvPr/>
        </p:nvSpPr>
        <p:spPr>
          <a:xfrm>
            <a:off x="6357799" y="4938903"/>
            <a:ext cx="1929384" cy="594360"/>
          </a:xfrm>
          <a:prstGeom prst="ellipse">
            <a:avLst/>
          </a:prstGeom>
          <a:noFill/>
          <a:ln w="19050">
            <a:solidFill>
              <a:srgbClr val="0043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76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4EB0C1F-4C45-624A-813B-2C7075BBFD7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588053"/>
            <a:ext cx="9518903" cy="3969790"/>
          </a:xfrm>
        </p:spPr>
        <p:txBody>
          <a:bodyPr/>
          <a:lstStyle/>
          <a:p>
            <a:pPr algn="ctr"/>
            <a:r>
              <a:rPr lang="da-DK" sz="7200" dirty="0">
                <a:solidFill>
                  <a:srgbClr val="004330"/>
                </a:solidFill>
              </a:rPr>
              <a:t>Velkommen</a:t>
            </a:r>
            <a:r>
              <a:rPr lang="da-DK" sz="5400" dirty="0">
                <a:solidFill>
                  <a:srgbClr val="004330"/>
                </a:solidFill>
              </a:rPr>
              <a:t> </a:t>
            </a:r>
          </a:p>
          <a:p>
            <a:pPr algn="ctr"/>
            <a:r>
              <a:rPr lang="da-DK" sz="3600" dirty="0">
                <a:solidFill>
                  <a:srgbClr val="004330"/>
                </a:solidFill>
              </a:rPr>
              <a:t>til</a:t>
            </a:r>
          </a:p>
          <a:p>
            <a:pPr algn="ctr"/>
            <a:r>
              <a:rPr lang="da-DK" sz="5400" dirty="0">
                <a:solidFill>
                  <a:srgbClr val="004330"/>
                </a:solidFill>
              </a:rPr>
              <a:t>Generalforsamling i </a:t>
            </a:r>
          </a:p>
          <a:p>
            <a:pPr algn="ctr"/>
            <a:r>
              <a:rPr lang="da-DK" sz="5400" dirty="0">
                <a:solidFill>
                  <a:srgbClr val="004330"/>
                </a:solidFill>
              </a:rPr>
              <a:t>Hedensted Fjernvarme</a:t>
            </a:r>
          </a:p>
          <a:p>
            <a:pPr algn="ctr"/>
            <a:r>
              <a:rPr lang="da-DK" sz="5400" dirty="0">
                <a:solidFill>
                  <a:srgbClr val="004330"/>
                </a:solidFill>
              </a:rPr>
              <a:t>tirsdag d. 29/3 kl. 17:30</a:t>
            </a:r>
          </a:p>
          <a:p>
            <a:pPr algn="ctr"/>
            <a:r>
              <a:rPr lang="da-DK" sz="1800" dirty="0">
                <a:solidFill>
                  <a:srgbClr val="004330"/>
                </a:solidFill>
              </a:rPr>
              <a:t>Hedensted Sognegård - 8722 Hedensted</a:t>
            </a:r>
          </a:p>
        </p:txBody>
      </p:sp>
    </p:spTree>
    <p:extLst>
      <p:ext uri="{BB962C8B-B14F-4D97-AF65-F5344CB8AC3E}">
        <p14:creationId xmlns:p14="http://schemas.microsoft.com/office/powerpoint/2010/main" val="326855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36723D10-653C-404C-8944-C2A66CA10739}"/>
              </a:ext>
            </a:extLst>
          </p:cNvPr>
          <p:cNvSpPr txBox="1">
            <a:spLocks/>
          </p:cNvSpPr>
          <p:nvPr/>
        </p:nvSpPr>
        <p:spPr>
          <a:xfrm>
            <a:off x="2950664" y="244571"/>
            <a:ext cx="7209397" cy="411313"/>
          </a:xfrm>
          <a:prstGeom prst="rect">
            <a:avLst/>
          </a:prstGeom>
        </p:spPr>
        <p:txBody>
          <a:bodyPr vert="horz" lIns="74581" tIns="37290" rIns="74581" bIns="37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50" b="1" i="0" kern="1200">
                <a:solidFill>
                  <a:srgbClr val="00433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000" dirty="0"/>
              <a:t>Resultatopgørelse </a:t>
            </a:r>
          </a:p>
          <a:p>
            <a:r>
              <a:rPr lang="da-DK" sz="4000" dirty="0"/>
              <a:t>1. januar - 31. december 2021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5C8C699-2557-482E-8569-FDB2031A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07" y="1609345"/>
            <a:ext cx="5099460" cy="420624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76EFADC-D6A3-49FF-9614-308A17BE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62" y="1534583"/>
            <a:ext cx="4869137" cy="2994842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59223AB-7A7C-436A-9AE5-99FA8FC4ECCF}"/>
              </a:ext>
            </a:extLst>
          </p:cNvPr>
          <p:cNvCxnSpPr>
            <a:cxnSpLocks/>
          </p:cNvCxnSpPr>
          <p:nvPr/>
        </p:nvCxnSpPr>
        <p:spPr>
          <a:xfrm flipH="1" flipV="1">
            <a:off x="2903838" y="1998327"/>
            <a:ext cx="2677298" cy="2670378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9C94A765-D765-4895-A916-AA7364986CBD}"/>
              </a:ext>
            </a:extLst>
          </p:cNvPr>
          <p:cNvSpPr txBox="1"/>
          <p:nvPr/>
        </p:nvSpPr>
        <p:spPr>
          <a:xfrm>
            <a:off x="5187737" y="4668705"/>
            <a:ext cx="4643586" cy="338554"/>
          </a:xfrm>
          <a:prstGeom prst="rect">
            <a:avLst/>
          </a:prstGeom>
          <a:solidFill>
            <a:srgbClr val="004330"/>
          </a:solidFill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Udgift til køb af gas er markant større end forventet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436744B-0A56-4E93-82B2-27899D5A551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51390" y="5057687"/>
          <a:ext cx="4067514" cy="204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84873FAC-0BB3-4B63-96E0-7485AC8C51B8}"/>
              </a:ext>
            </a:extLst>
          </p:cNvPr>
          <p:cNvCxnSpPr>
            <a:cxnSpLocks/>
          </p:cNvCxnSpPr>
          <p:nvPr/>
        </p:nvCxnSpPr>
        <p:spPr>
          <a:xfrm flipH="1" flipV="1">
            <a:off x="3274540" y="5295146"/>
            <a:ext cx="2176850" cy="1183405"/>
          </a:xfrm>
          <a:prstGeom prst="straightConnector1">
            <a:avLst/>
          </a:prstGeom>
          <a:ln w="12700">
            <a:solidFill>
              <a:srgbClr val="0043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0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indhold 3">
            <a:extLst>
              <a:ext uri="{FF2B5EF4-FFF2-40B4-BE49-F238E27FC236}">
                <a16:creationId xmlns:a16="http://schemas.microsoft.com/office/drawing/2014/main" id="{00F7EEBD-15F9-4F9B-BCCF-31A1AB1309C2}"/>
              </a:ext>
            </a:extLst>
          </p:cNvPr>
          <p:cNvSpPr txBox="1">
            <a:spLocks/>
          </p:cNvSpPr>
          <p:nvPr/>
        </p:nvSpPr>
        <p:spPr>
          <a:xfrm>
            <a:off x="2884341" y="192007"/>
            <a:ext cx="7490254" cy="411313"/>
          </a:xfrm>
          <a:prstGeom prst="rect">
            <a:avLst/>
          </a:prstGeom>
        </p:spPr>
        <p:txBody>
          <a:bodyPr vert="horz" lIns="74581" tIns="37290" rIns="74581" bIns="37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50" b="1" i="0" kern="1200">
                <a:solidFill>
                  <a:srgbClr val="00433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600" dirty="0">
                <a:solidFill>
                  <a:srgbClr val="004330"/>
                </a:solidFill>
              </a:rPr>
              <a:t>Resultatopgørelse </a:t>
            </a:r>
          </a:p>
          <a:p>
            <a:r>
              <a:rPr lang="da-DK" sz="3600" dirty="0">
                <a:solidFill>
                  <a:srgbClr val="004330"/>
                </a:solidFill>
              </a:rPr>
              <a:t>1. januar - 31. december 2021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DD92304E-6D6B-45A3-8CF3-BB326EFC7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713"/>
            <a:ext cx="5701771" cy="507173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0F8E707-D8F8-40A5-9473-C7D5437F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458080"/>
            <a:ext cx="5701771" cy="49642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5A47485-5915-4629-8FCC-8417E4B41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770" y="1470868"/>
            <a:ext cx="4242329" cy="441786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DDAA5CD-F0DC-4FA6-95C5-4E56008C4B25}"/>
              </a:ext>
            </a:extLst>
          </p:cNvPr>
          <p:cNvSpPr/>
          <p:nvPr/>
        </p:nvSpPr>
        <p:spPr>
          <a:xfrm>
            <a:off x="2884341" y="5678520"/>
            <a:ext cx="3159843" cy="603000"/>
          </a:xfrm>
          <a:prstGeom prst="ellipse">
            <a:avLst/>
          </a:prstGeom>
          <a:noFill/>
          <a:ln w="22225">
            <a:solidFill>
              <a:srgbClr val="0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167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B211C-A71F-4D99-9F93-E520E550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563" y="628122"/>
            <a:ext cx="8574087" cy="1080687"/>
          </a:xfrm>
        </p:spPr>
        <p:txBody>
          <a:bodyPr>
            <a:normAutofit/>
          </a:bodyPr>
          <a:lstStyle/>
          <a:p>
            <a:r>
              <a:rPr lang="da-DK" sz="4000" b="1" dirty="0">
                <a:solidFill>
                  <a:srgbClr val="004330"/>
                </a:solidFill>
                <a:latin typeface="+mn-lt"/>
              </a:rPr>
              <a:t>Balance pr. 31. december 2021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D0862F9-FFE1-45A5-9D1E-E0FE7437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0744"/>
            <a:ext cx="4855463" cy="568477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70A6A12-B845-41B7-9EFF-540381302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50" y="1499616"/>
            <a:ext cx="4972050" cy="55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7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9C1B3896-AA5F-4445-ABB5-6C65FAFE8AE9}"/>
              </a:ext>
            </a:extLst>
          </p:cNvPr>
          <p:cNvSpPr txBox="1"/>
          <p:nvPr/>
        </p:nvSpPr>
        <p:spPr>
          <a:xfrm>
            <a:off x="2702673" y="703217"/>
            <a:ext cx="9948672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000" b="1" dirty="0">
                <a:solidFill>
                  <a:srgbClr val="004330"/>
                </a:solidFill>
              </a:rPr>
              <a:t>Udtrædelsesvilkår – note 22 i årsrapporten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FBB5FC8-3B7F-40DC-B1B6-86FAC3B7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" y="1308472"/>
            <a:ext cx="8929396" cy="57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13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237744" y="3385006"/>
            <a:ext cx="9134856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chemeClr val="bg1"/>
                </a:solidFill>
              </a:rPr>
              <a:t>4. Budget efter varmeforsyningslovens prisbestemmelser</a:t>
            </a:r>
          </a:p>
        </p:txBody>
      </p:sp>
    </p:spTree>
    <p:extLst>
      <p:ext uri="{BB962C8B-B14F-4D97-AF65-F5344CB8AC3E}">
        <p14:creationId xmlns:p14="http://schemas.microsoft.com/office/powerpoint/2010/main" val="348124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266A952-09A4-4B35-A304-A84B9A775BAA}"/>
              </a:ext>
            </a:extLst>
          </p:cNvPr>
          <p:cNvSpPr txBox="1"/>
          <p:nvPr/>
        </p:nvSpPr>
        <p:spPr>
          <a:xfrm>
            <a:off x="317778" y="2419589"/>
            <a:ext cx="8982117" cy="372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solidFill>
                  <a:srgbClr val="004330"/>
                </a:solidFill>
              </a:rPr>
              <a:t>Forudsætninger for budget 2022: </a:t>
            </a:r>
          </a:p>
          <a:p>
            <a:endParaRPr lang="da-DK" sz="1468" dirty="0">
              <a:solidFill>
                <a:srgbClr val="004330"/>
              </a:solidFill>
            </a:endParaRPr>
          </a:p>
          <a:p>
            <a:pPr marL="233058" indent="-233058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4330"/>
                </a:solidFill>
              </a:rPr>
              <a:t>Fastholdelse af uændrede priser.</a:t>
            </a:r>
          </a:p>
          <a:p>
            <a:endParaRPr lang="da-DK" sz="2400" dirty="0">
              <a:solidFill>
                <a:srgbClr val="004330"/>
              </a:solidFill>
            </a:endParaRPr>
          </a:p>
          <a:p>
            <a:pPr marL="233058" indent="-233058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4330"/>
                </a:solidFill>
              </a:rPr>
              <a:t>Produktion af varme kommer i højere grad fra varmepumpe = reduceret pris på produceret varme.</a:t>
            </a:r>
          </a:p>
          <a:p>
            <a:endParaRPr lang="da-DK" sz="2400" dirty="0">
              <a:solidFill>
                <a:srgbClr val="004330"/>
              </a:solidFill>
            </a:endParaRPr>
          </a:p>
          <a:p>
            <a:pPr marL="233058" indent="-233058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4330"/>
                </a:solidFill>
              </a:rPr>
              <a:t>Underdækning fra tidligere år opkræves som en del af varmeprisen. </a:t>
            </a:r>
          </a:p>
          <a:p>
            <a:pPr marL="233058" indent="-233058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330"/>
              </a:solidFill>
            </a:endParaRPr>
          </a:p>
          <a:p>
            <a:endParaRPr lang="da-DK" sz="1468" dirty="0"/>
          </a:p>
          <a:p>
            <a:endParaRPr lang="da-DK" sz="1468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C1B3896-AA5F-4445-ABB5-6C65FAFE8AE9}"/>
              </a:ext>
            </a:extLst>
          </p:cNvPr>
          <p:cNvSpPr txBox="1"/>
          <p:nvPr/>
        </p:nvSpPr>
        <p:spPr>
          <a:xfrm>
            <a:off x="2782733" y="396100"/>
            <a:ext cx="994867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3000" b="1" dirty="0">
                <a:solidFill>
                  <a:srgbClr val="004330"/>
                </a:solidFill>
              </a:rPr>
              <a:t>4. Budget opgjort efter </a:t>
            </a:r>
          </a:p>
          <a:p>
            <a:pPr>
              <a:lnSpc>
                <a:spcPct val="80000"/>
              </a:lnSpc>
            </a:pPr>
            <a:r>
              <a:rPr lang="da-DK" sz="3000" b="1" dirty="0">
                <a:solidFill>
                  <a:srgbClr val="004330"/>
                </a:solidFill>
              </a:rPr>
              <a:t>varmeforsyningslovens prisbestemmelser</a:t>
            </a:r>
          </a:p>
        </p:txBody>
      </p:sp>
    </p:spTree>
    <p:extLst>
      <p:ext uri="{BB962C8B-B14F-4D97-AF65-F5344CB8AC3E}">
        <p14:creationId xmlns:p14="http://schemas.microsoft.com/office/powerpoint/2010/main" val="267410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759111" y="334858"/>
            <a:ext cx="7765634" cy="572684"/>
          </a:xfrm>
        </p:spPr>
        <p:txBody>
          <a:bodyPr t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da-DK" sz="3400" dirty="0">
                <a:solidFill>
                  <a:srgbClr val="004330"/>
                </a:solidFill>
              </a:rPr>
              <a:t>4. Budget efter varmeforsyningslovens prisbestemmelser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266A952-09A4-4B35-A304-A84B9A775BAA}"/>
              </a:ext>
            </a:extLst>
          </p:cNvPr>
          <p:cNvSpPr txBox="1"/>
          <p:nvPr/>
        </p:nvSpPr>
        <p:spPr>
          <a:xfrm>
            <a:off x="596646" y="2393648"/>
            <a:ext cx="8054721" cy="31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468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66BF3F6-B054-4D9C-A439-3C2CD7B6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5" y="1197864"/>
            <a:ext cx="5504688" cy="590143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86EDA3-B385-49E7-8597-0A398D54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48" y="2014746"/>
            <a:ext cx="4189252" cy="3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493776" y="3247846"/>
            <a:ext cx="8604504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5. Investeringsplan 2022</a:t>
            </a:r>
            <a:endParaRPr lang="da-DK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42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9C1B3896-AA5F-4445-ABB5-6C65FAFE8AE9}"/>
              </a:ext>
            </a:extLst>
          </p:cNvPr>
          <p:cNvSpPr txBox="1"/>
          <p:nvPr/>
        </p:nvSpPr>
        <p:spPr>
          <a:xfrm>
            <a:off x="2697395" y="662042"/>
            <a:ext cx="6681736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000" b="1" dirty="0">
                <a:solidFill>
                  <a:srgbClr val="004330"/>
                </a:solidFill>
              </a:rPr>
              <a:t>5. Investeringsplan for år 2022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186286"/>
              </p:ext>
            </p:extLst>
          </p:nvPr>
        </p:nvGraphicFramePr>
        <p:xfrm>
          <a:off x="1" y="1346304"/>
          <a:ext cx="9944099" cy="5752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537">
                  <a:extLst>
                    <a:ext uri="{9D8B030D-6E8A-4147-A177-3AD203B41FA5}">
                      <a16:colId xmlns:a16="http://schemas.microsoft.com/office/drawing/2014/main" val="265588191"/>
                    </a:ext>
                  </a:extLst>
                </a:gridCol>
                <a:gridCol w="7936927">
                  <a:extLst>
                    <a:ext uri="{9D8B030D-6E8A-4147-A177-3AD203B41FA5}">
                      <a16:colId xmlns:a16="http://schemas.microsoft.com/office/drawing/2014/main" val="2724530932"/>
                    </a:ext>
                  </a:extLst>
                </a:gridCol>
                <a:gridCol w="1659635">
                  <a:extLst>
                    <a:ext uri="{9D8B030D-6E8A-4147-A177-3AD203B41FA5}">
                      <a16:colId xmlns:a16="http://schemas.microsoft.com/office/drawing/2014/main" val="2868462194"/>
                    </a:ext>
                  </a:extLst>
                </a:gridCol>
              </a:tblGrid>
              <a:tr h="5400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0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a-DK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04E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dirty="0">
                          <a:solidFill>
                            <a:schemeClr val="bg1"/>
                          </a:solidFill>
                        </a:rPr>
                        <a:t>Planlagte investeringer 2022  indtægter på tilslutning modregnes</a:t>
                      </a:r>
                    </a:p>
                  </a:txBody>
                  <a:tcPr marL="44450" marR="44450" marT="0" marB="0" anchor="b">
                    <a:solidFill>
                      <a:srgbClr val="004E72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>
                        <a:solidFill>
                          <a:schemeClr val="bg1"/>
                        </a:solidFill>
                      </a:endParaRPr>
                    </a:p>
                  </a:txBody>
                  <a:tcPr marL="44450" marR="44450" marT="0" marB="0" anchor="b">
                    <a:solidFill>
                      <a:srgbClr val="004E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08761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Elkedel - færdigetablering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5.000.000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569987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Renovering og ombygning Løsningvej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3.550.000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860371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Vandbehandlings- og nødstrømsanlæg, rep. motor 4, SRO, bil mv.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2.025.000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847940"/>
                  </a:ext>
                </a:extLst>
              </a:tr>
              <a:tr h="556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Energimålere –  indkøb og udskiftning 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2.000.000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650013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Nord-Vest-ledningen – forsyner til konverteringsområdet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21.000.000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09976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Syd-Øst-ledning med pumper mv. ved VP-Syd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7.800.000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15224"/>
                  </a:ext>
                </a:extLst>
              </a:tr>
              <a:tr h="405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658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Konvertering  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3.200.000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818202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658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Ny-tilslutninger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3.250.000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80010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4658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Renovering Østerbrogade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tx1"/>
                          </a:solidFill>
                          <a:effectLst/>
                        </a:rPr>
                        <a:t>650.000</a:t>
                      </a:r>
                      <a:endParaRPr lang="da-DK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797434"/>
                  </a:ext>
                </a:extLst>
              </a:tr>
              <a:tr h="507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04E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b="1" dirty="0">
                          <a:solidFill>
                            <a:schemeClr val="bg1"/>
                          </a:solidFill>
                          <a:effectLst/>
                        </a:rPr>
                        <a:t>I alt</a:t>
                      </a:r>
                      <a:endParaRPr lang="da-DK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04E7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2000" b="1" dirty="0">
                          <a:solidFill>
                            <a:schemeClr val="bg1"/>
                          </a:solidFill>
                          <a:effectLst/>
                        </a:rPr>
                        <a:t>48.475.000</a:t>
                      </a:r>
                      <a:endParaRPr lang="da-DK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4E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274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74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493776" y="3549650"/>
            <a:ext cx="8604504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6. Forslag fra bestyrelsen</a:t>
            </a:r>
            <a:endParaRPr lang="da-DK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2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9C1B3896-AA5F-4445-ABB5-6C65FAFE8AE9}"/>
              </a:ext>
            </a:extLst>
          </p:cNvPr>
          <p:cNvSpPr txBox="1"/>
          <p:nvPr/>
        </p:nvSpPr>
        <p:spPr>
          <a:xfrm>
            <a:off x="3539077" y="453878"/>
            <a:ext cx="9035143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Aftenens program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B6392C3-F2D3-9B41-BD32-52749AAA44E7}"/>
              </a:ext>
            </a:extLst>
          </p:cNvPr>
          <p:cNvSpPr txBox="1"/>
          <p:nvPr/>
        </p:nvSpPr>
        <p:spPr>
          <a:xfrm>
            <a:off x="1092697" y="2018150"/>
            <a:ext cx="92400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Velkomst - </a:t>
            </a:r>
            <a:r>
              <a:rPr lang="da-DK" b="1" dirty="0">
                <a:solidFill>
                  <a:srgbClr val="004330"/>
                </a:solidFill>
              </a:rPr>
              <a:t>v/Morten Juhl Lassen, formand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Afholdelse af generalforsamling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Middag ca. kl. 19 - herefter kaffe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Præsentation af ny strategi -</a:t>
            </a:r>
            <a:r>
              <a:rPr lang="da-DK" b="1" dirty="0">
                <a:solidFill>
                  <a:srgbClr val="004330"/>
                </a:solidFill>
              </a:rPr>
              <a:t> v/Susanne Trend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Præsentation af medarbejderne i</a:t>
            </a:r>
          </a:p>
          <a:p>
            <a:r>
              <a:rPr lang="da-DK" sz="3600" b="1" dirty="0">
                <a:solidFill>
                  <a:srgbClr val="004330"/>
                </a:solidFill>
              </a:rPr>
              <a:t>	 Hedensted Fjernvarme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rgbClr val="004330"/>
                </a:solidFill>
              </a:rPr>
              <a:t>Afrunding - </a:t>
            </a:r>
            <a:r>
              <a:rPr lang="da-DK" b="1" dirty="0">
                <a:solidFill>
                  <a:srgbClr val="004330"/>
                </a:solidFill>
              </a:rPr>
              <a:t>v/Morten Juhl Lassen, formand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5436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2985408" y="616487"/>
            <a:ext cx="6377578" cy="1248956"/>
          </a:xfrm>
        </p:spPr>
        <p:txBody>
          <a:bodyPr/>
          <a:lstStyle/>
          <a:p>
            <a:r>
              <a:rPr lang="da-DK" dirty="0"/>
              <a:t>6. Forslag fra bestyrelsen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4294967295"/>
          </p:nvPr>
        </p:nvSpPr>
        <p:spPr>
          <a:xfrm>
            <a:off x="385674" y="2972260"/>
            <a:ext cx="8977312" cy="2886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da-DK" sz="6000" b="1" dirty="0">
                <a:solidFill>
                  <a:srgbClr val="004330"/>
                </a:solidFill>
              </a:rPr>
              <a:t>Ingen</a:t>
            </a:r>
          </a:p>
        </p:txBody>
      </p:sp>
    </p:spTree>
    <p:extLst>
      <p:ext uri="{BB962C8B-B14F-4D97-AF65-F5344CB8AC3E}">
        <p14:creationId xmlns:p14="http://schemas.microsoft.com/office/powerpoint/2010/main" val="40510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493776" y="3247846"/>
            <a:ext cx="8604504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7. Indkomne forslag fra andelshavere/varmeaftagere</a:t>
            </a:r>
            <a:endParaRPr lang="da-DK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5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607458" y="2048120"/>
            <a:ext cx="8185667" cy="286178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da-DK" sz="3200" b="1" dirty="0"/>
          </a:p>
          <a:p>
            <a:pPr marL="0" indent="0" algn="ctr">
              <a:buNone/>
            </a:pPr>
            <a:r>
              <a:rPr lang="da-DK" sz="4000" b="1" dirty="0">
                <a:solidFill>
                  <a:srgbClr val="004330"/>
                </a:solidFill>
              </a:rPr>
              <a:t>Indsendt af Johannes Grane</a:t>
            </a:r>
          </a:p>
          <a:p>
            <a:pPr marL="0" indent="0" algn="ctr">
              <a:buNone/>
            </a:pPr>
            <a:r>
              <a:rPr lang="da-DK" sz="2000" b="1" dirty="0">
                <a:solidFill>
                  <a:srgbClr val="004330"/>
                </a:solidFill>
              </a:rPr>
              <a:t>Egernvej 17 - Hedensted</a:t>
            </a:r>
          </a:p>
          <a:p>
            <a:endParaRPr lang="da-DK" dirty="0">
              <a:solidFill>
                <a:srgbClr val="004330"/>
              </a:solidFill>
            </a:endParaRPr>
          </a:p>
          <a:p>
            <a:pPr marL="0" indent="0">
              <a:buNone/>
            </a:pPr>
            <a:r>
              <a:rPr lang="da-DK" sz="2800" b="1" dirty="0">
                <a:solidFill>
                  <a:srgbClr val="004330"/>
                </a:solidFill>
              </a:rPr>
              <a:t>Glædeligt at Hedensted Fjernvarme arbejder med bæredygtig varmeforsyning. Følgende forslag har til formål, at sikre selskabet en skarpere bæredygtighedsprofil i fremtiden.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3092203" y="165062"/>
            <a:ext cx="6377578" cy="12489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a-DK" sz="3600" b="1" dirty="0">
                <a:solidFill>
                  <a:srgbClr val="004330"/>
                </a:solidFill>
              </a:rPr>
              <a:t>7. Indkomne forslag fra </a:t>
            </a:r>
          </a:p>
          <a:p>
            <a:pPr marL="0" indent="0">
              <a:buNone/>
            </a:pPr>
            <a:r>
              <a:rPr lang="da-DK" sz="3600" b="1" dirty="0">
                <a:solidFill>
                  <a:srgbClr val="004330"/>
                </a:solidFill>
              </a:rPr>
              <a:t>andelshavere/varmetagere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2033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0"/>
          </p:nvPr>
        </p:nvSpPr>
        <p:spPr>
          <a:xfrm>
            <a:off x="2892757" y="173601"/>
            <a:ext cx="8185667" cy="13443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a-DK" sz="3600" b="1" dirty="0">
                <a:solidFill>
                  <a:srgbClr val="004330"/>
                </a:solidFill>
              </a:rPr>
              <a:t>7. Indkomne forslag fra </a:t>
            </a:r>
          </a:p>
          <a:p>
            <a:pPr marL="0" indent="0">
              <a:buNone/>
            </a:pPr>
            <a:r>
              <a:rPr lang="da-DK" sz="3600" b="1" dirty="0">
                <a:solidFill>
                  <a:srgbClr val="004330"/>
                </a:solidFill>
              </a:rPr>
              <a:t>andelshavere/varmetagere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1"/>
          </p:nvPr>
        </p:nvSpPr>
        <p:spPr>
          <a:xfrm>
            <a:off x="544036" y="1681202"/>
            <a:ext cx="8856027" cy="124895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a-DK" sz="3200" b="1" dirty="0">
                <a:solidFill>
                  <a:srgbClr val="004330"/>
                </a:solidFill>
              </a:rPr>
              <a:t>Forslag om:</a:t>
            </a:r>
            <a:endParaRPr lang="da-DK" sz="3200" dirty="0">
              <a:solidFill>
                <a:srgbClr val="00433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da-DK" sz="2200" b="1" dirty="0">
                <a:solidFill>
                  <a:srgbClr val="004330"/>
                </a:solidFill>
              </a:rPr>
              <a:t>at Hedensted Fjernvarmes hjemmeside bliver mere informativ om status og kommende indsatser på arbejdet med bæredygtig varmeforsyning. Eksempelvis vise fordeling af aktuelle energikilder og budget for fordeling på rejsen mod 2030.</a:t>
            </a:r>
          </a:p>
          <a:p>
            <a:pPr marL="457200" lvl="0" indent="-457200">
              <a:buFont typeface="+mj-lt"/>
              <a:buAutoNum type="arabicPeriod"/>
            </a:pPr>
            <a:r>
              <a:rPr lang="da-DK" sz="2200" b="1" dirty="0">
                <a:solidFill>
                  <a:srgbClr val="004330"/>
                </a:solidFill>
              </a:rPr>
              <a:t>at Hedensted Fjernvarme udarbejder Bæredygtighedsrapportering med de tre bundlinjer: Økonomi, Miljø og Social. Denne rapportering bør synliggøre hvilke af FN´s 17 verdensmål selskabet arbejder efter. Den miljømæssige bundlinje skal også kunne levere et CO</a:t>
            </a:r>
            <a:r>
              <a:rPr lang="da-DK" sz="2200" b="1" baseline="-25000" dirty="0">
                <a:solidFill>
                  <a:srgbClr val="004330"/>
                </a:solidFill>
              </a:rPr>
              <a:t>2</a:t>
            </a:r>
            <a:r>
              <a:rPr lang="da-DK" sz="2200" b="1" dirty="0">
                <a:solidFill>
                  <a:srgbClr val="004330"/>
                </a:solidFill>
              </a:rPr>
              <a:t> regnskab for selskabet. Rapporteringen skal have en fremtrædende plads på selskabets hjemmeside. </a:t>
            </a:r>
          </a:p>
          <a:p>
            <a:pPr marL="457200" lvl="0" indent="-457200">
              <a:buFont typeface="+mj-lt"/>
              <a:buAutoNum type="arabicPeriod"/>
            </a:pPr>
            <a:r>
              <a:rPr lang="da-DK" sz="2200" b="1" dirty="0">
                <a:solidFill>
                  <a:srgbClr val="004330"/>
                </a:solidFill>
              </a:rPr>
              <a:t>at Hedensted Fjernvarme skal arbejde aktivt, fordomsfrit og målrettet for, at sikre et tværgående og værdiskabende samarbejde med andre varmeforsyningsselskaber. Primært i Hedensted kommune, og sekundært med selskaber udenfor Hedensted kommune.</a:t>
            </a:r>
          </a:p>
        </p:txBody>
      </p:sp>
    </p:spTree>
    <p:extLst>
      <p:ext uri="{BB962C8B-B14F-4D97-AF65-F5344CB8AC3E}">
        <p14:creationId xmlns:p14="http://schemas.microsoft.com/office/powerpoint/2010/main" val="397832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329184" y="3267860"/>
            <a:ext cx="8604504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7200" b="1" dirty="0">
                <a:solidFill>
                  <a:schemeClr val="bg1"/>
                </a:solidFill>
              </a:rPr>
              <a:t>	Valg</a:t>
            </a:r>
          </a:p>
        </p:txBody>
      </p:sp>
    </p:spTree>
    <p:extLst>
      <p:ext uri="{BB962C8B-B14F-4D97-AF65-F5344CB8AC3E}">
        <p14:creationId xmlns:p14="http://schemas.microsoft.com/office/powerpoint/2010/main" val="283225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2782806" y="610285"/>
            <a:ext cx="10254996" cy="1248956"/>
          </a:xfrm>
        </p:spPr>
        <p:txBody>
          <a:bodyPr/>
          <a:lstStyle/>
          <a:p>
            <a:r>
              <a:rPr lang="da-DK" sz="4000" dirty="0">
                <a:solidFill>
                  <a:srgbClr val="004330"/>
                </a:solidFill>
              </a:rPr>
              <a:t>8. Valg af bestyrelsesmedlemmer</a:t>
            </a:r>
          </a:p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635198" y="2023502"/>
            <a:ext cx="8673703" cy="3583880"/>
          </a:xfrm>
        </p:spPr>
        <p:txBody>
          <a:bodyPr/>
          <a:lstStyle/>
          <a:p>
            <a:r>
              <a:rPr lang="da-DK" sz="3600" b="1" dirty="0"/>
              <a:t>På valg er:</a:t>
            </a:r>
          </a:p>
          <a:p>
            <a:endParaRPr lang="da-DK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400" b="1" dirty="0"/>
              <a:t>Morten Juhl 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400" b="1" dirty="0"/>
              <a:t>Susanne Trend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400" b="1" dirty="0"/>
              <a:t>Jens Nordal Madsen </a:t>
            </a:r>
          </a:p>
          <a:p>
            <a:endParaRPr lang="da-DK" dirty="0"/>
          </a:p>
          <a:p>
            <a:pPr algn="ctr"/>
            <a:r>
              <a:rPr lang="da-DK" sz="4400" b="1" dirty="0"/>
              <a:t>Alle modtager genvalg </a:t>
            </a:r>
          </a:p>
          <a:p>
            <a:endParaRPr lang="da-DK" sz="1100" b="1" dirty="0"/>
          </a:p>
          <a:p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1018216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2791764" y="579396"/>
            <a:ext cx="10254996" cy="1248956"/>
          </a:xfrm>
        </p:spPr>
        <p:txBody>
          <a:bodyPr/>
          <a:lstStyle/>
          <a:p>
            <a:r>
              <a:rPr lang="da-DK" sz="3600" dirty="0">
                <a:solidFill>
                  <a:srgbClr val="004330"/>
                </a:solidFill>
              </a:rPr>
              <a:t>9. Valg af suppleanter til bestyrelsen</a:t>
            </a:r>
          </a:p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635198" y="1676825"/>
            <a:ext cx="8673703" cy="2886113"/>
          </a:xfrm>
        </p:spPr>
        <p:txBody>
          <a:bodyPr/>
          <a:lstStyle/>
          <a:p>
            <a:r>
              <a:rPr lang="da-DK" sz="3600" b="1" dirty="0"/>
              <a:t>På valg er:</a:t>
            </a:r>
          </a:p>
          <a:p>
            <a:endParaRPr lang="da-DK" sz="3200" b="1" dirty="0"/>
          </a:p>
          <a:p>
            <a:pPr marL="342900" indent="-342900">
              <a:buAutoNum type="arabicPeriod"/>
            </a:pPr>
            <a:r>
              <a:rPr lang="da-DK" sz="4000" b="1" dirty="0"/>
              <a:t> suppleant: Niels Otto </a:t>
            </a:r>
            <a:r>
              <a:rPr lang="da-DK" sz="4000" b="1" dirty="0" err="1"/>
              <a:t>Damholdt</a:t>
            </a:r>
            <a:r>
              <a:rPr lang="da-DK" sz="4000" b="1" dirty="0"/>
              <a:t>,    </a:t>
            </a:r>
          </a:p>
          <a:p>
            <a:r>
              <a:rPr lang="da-DK" sz="4000" b="1" dirty="0"/>
              <a:t>    modtager genvalg</a:t>
            </a:r>
          </a:p>
          <a:p>
            <a:endParaRPr lang="da-DK" sz="4000" b="1" dirty="0"/>
          </a:p>
          <a:p>
            <a:r>
              <a:rPr lang="da-DK" sz="4000" b="1" dirty="0"/>
              <a:t>2. suppleant: Daniel Jensen, </a:t>
            </a:r>
          </a:p>
          <a:p>
            <a:r>
              <a:rPr lang="da-DK" sz="4000" b="1" dirty="0"/>
              <a:t>    modtager ikke genvalg</a:t>
            </a:r>
          </a:p>
        </p:txBody>
      </p:sp>
    </p:spTree>
    <p:extLst>
      <p:ext uri="{BB962C8B-B14F-4D97-AF65-F5344CB8AC3E}">
        <p14:creationId xmlns:p14="http://schemas.microsoft.com/office/powerpoint/2010/main" val="1060805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329184" y="3267860"/>
            <a:ext cx="8604504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6000" b="1" dirty="0">
                <a:solidFill>
                  <a:schemeClr val="bg1"/>
                </a:solidFill>
              </a:rPr>
              <a:t>	10. Valg af revisor</a:t>
            </a:r>
          </a:p>
        </p:txBody>
      </p:sp>
    </p:spTree>
    <p:extLst>
      <p:ext uri="{BB962C8B-B14F-4D97-AF65-F5344CB8AC3E}">
        <p14:creationId xmlns:p14="http://schemas.microsoft.com/office/powerpoint/2010/main" val="4265756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3057915" y="539410"/>
            <a:ext cx="6377578" cy="1248956"/>
          </a:xfrm>
        </p:spPr>
        <p:txBody>
          <a:bodyPr/>
          <a:lstStyle/>
          <a:p>
            <a:r>
              <a:rPr lang="da-DK" dirty="0">
                <a:solidFill>
                  <a:srgbClr val="004330"/>
                </a:solidFill>
              </a:rPr>
              <a:t>10. Valg af revisor</a:t>
            </a:r>
          </a:p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1481789" y="2759061"/>
            <a:ext cx="8185667" cy="2886113"/>
          </a:xfrm>
        </p:spPr>
        <p:txBody>
          <a:bodyPr/>
          <a:lstStyle/>
          <a:p>
            <a:r>
              <a:rPr lang="da-DK" sz="3200" b="1" dirty="0"/>
              <a:t>Bestyrelsen indstiller:</a:t>
            </a:r>
          </a:p>
          <a:p>
            <a:endParaRPr lang="da-DK" sz="3200" b="1" dirty="0"/>
          </a:p>
          <a:p>
            <a:r>
              <a:rPr lang="da-DK" sz="3200" b="1" dirty="0"/>
              <a:t>Martinsen Statsautoriseret Revisionspartnerselskab</a:t>
            </a:r>
            <a:br>
              <a:rPr lang="da-DK" dirty="0"/>
            </a:br>
            <a:r>
              <a:rPr lang="da-DK" sz="2000" dirty="0"/>
              <a:t>Bredgade 29, 7160 Tørring  </a:t>
            </a:r>
          </a:p>
        </p:txBody>
      </p:sp>
    </p:spTree>
    <p:extLst>
      <p:ext uri="{BB962C8B-B14F-4D97-AF65-F5344CB8AC3E}">
        <p14:creationId xmlns:p14="http://schemas.microsoft.com/office/powerpoint/2010/main" val="3530612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81969" y="3625006"/>
            <a:ext cx="6377578" cy="1248956"/>
          </a:xfrm>
        </p:spPr>
        <p:txBody>
          <a:bodyPr/>
          <a:lstStyle/>
          <a:p>
            <a:r>
              <a:rPr lang="da-DK" sz="6000" dirty="0"/>
              <a:t>11</a:t>
            </a:r>
            <a:r>
              <a:rPr lang="da-DK" sz="5400" dirty="0"/>
              <a:t>. Eventuelt</a:t>
            </a:r>
          </a:p>
        </p:txBody>
      </p:sp>
    </p:spTree>
    <p:extLst>
      <p:ext uri="{BB962C8B-B14F-4D97-AF65-F5344CB8AC3E}">
        <p14:creationId xmlns:p14="http://schemas.microsoft.com/office/powerpoint/2010/main" val="257989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BF19FACE-FD8A-EC46-A120-8AE4267FDDCC}"/>
              </a:ext>
            </a:extLst>
          </p:cNvPr>
          <p:cNvSpPr txBox="1"/>
          <p:nvPr/>
        </p:nvSpPr>
        <p:spPr>
          <a:xfrm>
            <a:off x="420842" y="3533786"/>
            <a:ext cx="878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Generalforsamling</a:t>
            </a:r>
          </a:p>
        </p:txBody>
      </p:sp>
    </p:spTree>
    <p:extLst>
      <p:ext uri="{BB962C8B-B14F-4D97-AF65-F5344CB8AC3E}">
        <p14:creationId xmlns:p14="http://schemas.microsoft.com/office/powerpoint/2010/main" val="3715371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lt, bygning, grøn, hus&#10;&#10;Automatisk genereret beskrivelse">
            <a:extLst>
              <a:ext uri="{FF2B5EF4-FFF2-40B4-BE49-F238E27FC236}">
                <a16:creationId xmlns:a16="http://schemas.microsoft.com/office/drawing/2014/main" id="{460B261C-D294-6B4F-85B1-B6F34088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689"/>
            <a:ext cx="9931400" cy="70993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779EEF8-5396-9D45-9A7C-C27312E5DA7C}"/>
              </a:ext>
            </a:extLst>
          </p:cNvPr>
          <p:cNvSpPr txBox="1"/>
          <p:nvPr/>
        </p:nvSpPr>
        <p:spPr>
          <a:xfrm>
            <a:off x="653142" y="5551715"/>
            <a:ext cx="9035143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Grøn varme </a:t>
            </a:r>
            <a:r>
              <a:rPr lang="da-DK" sz="4400" b="1" dirty="0">
                <a:solidFill>
                  <a:schemeClr val="bg1"/>
                </a:solidFill>
              </a:rPr>
              <a:t>– der holder </a:t>
            </a:r>
          </a:p>
          <a:p>
            <a:pPr>
              <a:lnSpc>
                <a:spcPct val="80000"/>
              </a:lnSpc>
            </a:pPr>
            <a:r>
              <a:rPr lang="da-DK" sz="4400" b="1" dirty="0">
                <a:solidFill>
                  <a:schemeClr val="bg1"/>
                </a:solidFill>
              </a:rPr>
              <a:t>ind i fremtiden</a:t>
            </a:r>
          </a:p>
        </p:txBody>
      </p:sp>
      <p:sp>
        <p:nvSpPr>
          <p:cNvPr id="2" name="Rektangel 1"/>
          <p:cNvSpPr/>
          <p:nvPr/>
        </p:nvSpPr>
        <p:spPr>
          <a:xfrm>
            <a:off x="529479" y="485657"/>
            <a:ext cx="8291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solidFill>
                  <a:srgbClr val="004330"/>
                </a:solidFill>
              </a:rPr>
              <a:t>Så er der mad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4939DCB-4600-4354-BF6B-6883DA9C9FE9}"/>
              </a:ext>
            </a:extLst>
          </p:cNvPr>
          <p:cNvSpPr txBox="1"/>
          <p:nvPr/>
        </p:nvSpPr>
        <p:spPr>
          <a:xfrm>
            <a:off x="8513065" y="1439300"/>
            <a:ext cx="3749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004330"/>
                </a:solidFill>
              </a:rPr>
              <a:t>VELBEKOMME</a:t>
            </a:r>
          </a:p>
        </p:txBody>
      </p:sp>
    </p:spTree>
    <p:extLst>
      <p:ext uri="{BB962C8B-B14F-4D97-AF65-F5344CB8AC3E}">
        <p14:creationId xmlns:p14="http://schemas.microsoft.com/office/powerpoint/2010/main" val="3301811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291DC84-417A-42CA-9AAA-65804B84ED53}"/>
              </a:ext>
            </a:extLst>
          </p:cNvPr>
          <p:cNvSpPr/>
          <p:nvPr/>
        </p:nvSpPr>
        <p:spPr>
          <a:xfrm>
            <a:off x="3335680" y="292600"/>
            <a:ext cx="3437801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5400" b="1" dirty="0">
                <a:solidFill>
                  <a:srgbClr val="004330"/>
                </a:solidFill>
              </a:rPr>
              <a:t>Ny strategi </a:t>
            </a:r>
          </a:p>
          <a:p>
            <a:endParaRPr lang="da-DK" sz="4400" b="1" dirty="0">
              <a:solidFill>
                <a:srgbClr val="004330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8E88C6D-AC4A-432D-9E51-944B765C33A7}"/>
              </a:ext>
            </a:extLst>
          </p:cNvPr>
          <p:cNvSpPr/>
          <p:nvPr/>
        </p:nvSpPr>
        <p:spPr>
          <a:xfrm>
            <a:off x="897569" y="3279640"/>
            <a:ext cx="81489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4400" b="1" dirty="0">
                <a:solidFill>
                  <a:schemeClr val="bg1"/>
                </a:solidFill>
              </a:rPr>
              <a:t>Ny strategi Hedensted Fjernvarme</a:t>
            </a:r>
          </a:p>
          <a:p>
            <a:pPr algn="ctr"/>
            <a:r>
              <a:rPr lang="da-DK" sz="4400" b="1" dirty="0">
                <a:solidFill>
                  <a:schemeClr val="bg1"/>
                </a:solidFill>
              </a:rPr>
              <a:t>v/Susanne Trend</a:t>
            </a:r>
          </a:p>
        </p:txBody>
      </p:sp>
    </p:spTree>
    <p:extLst>
      <p:ext uri="{BB962C8B-B14F-4D97-AF65-F5344CB8AC3E}">
        <p14:creationId xmlns:p14="http://schemas.microsoft.com/office/powerpoint/2010/main" val="3828338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ilt, bygning, grøn, hus&#10;&#10;Automatisk genereret beskrivelse">
            <a:extLst>
              <a:ext uri="{FF2B5EF4-FFF2-40B4-BE49-F238E27FC236}">
                <a16:creationId xmlns:a16="http://schemas.microsoft.com/office/drawing/2014/main" id="{460B261C-D294-6B4F-85B1-B6F340885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" t="22801" r="40566" b="22020"/>
          <a:stretch/>
        </p:blipFill>
        <p:spPr>
          <a:xfrm>
            <a:off x="0" y="1516930"/>
            <a:ext cx="3858768" cy="212046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970816" y="1526074"/>
            <a:ext cx="5431589" cy="555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ea typeface="Times New Roman" panose="02020603050405020304" pitchFamily="18" charset="0"/>
              </a:rPr>
              <a:t>Formål = ønsket effekt af bestyrelsesseminaret </a:t>
            </a:r>
            <a:endParaRPr lang="da-DK" sz="2000" dirty="0">
              <a:ea typeface="Times New Roman" panose="02020603050405020304" pitchFamily="18" charset="0"/>
            </a:endParaRP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/>
              <a:t>At vi sikrer udviklingen af Hedensted Fjernvarme til fordel for ejere og forbrugere</a:t>
            </a: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/>
              <a:t>At bestyrelse og medarbejdere får ejerskab til den samlede strategi</a:t>
            </a: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/>
              <a:t>At vi får skabt stolthed og finder styrken sammen - bestyrelse og medarbejdere</a:t>
            </a: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/>
              <a:t>At få sikret en større synlighed i forhold til omverdenen/forbrugerne – særligt i forhold til at få kommunikeret strategien</a:t>
            </a:r>
          </a:p>
          <a:p>
            <a:endParaRPr lang="da-DK" sz="1468" b="1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r>
              <a:rPr lang="da-DK" sz="2000" b="1" dirty="0">
                <a:ea typeface="Times New Roman" panose="02020603050405020304" pitchFamily="18" charset="0"/>
              </a:rPr>
              <a:t>Mål &amp; Metode</a:t>
            </a:r>
            <a:endParaRPr lang="da-DK" sz="2000" dirty="0">
              <a:ea typeface="Times New Roman" panose="02020603050405020304" pitchFamily="18" charset="0"/>
            </a:endParaRP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>
                <a:ea typeface="Times New Roman" panose="02020603050405020304" pitchFamily="18" charset="0"/>
              </a:rPr>
              <a:t>Strategiseminar den 15.-16. oktober 2021</a:t>
            </a: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>
                <a:ea typeface="Times New Roman" panose="02020603050405020304" pitchFamily="18" charset="0"/>
              </a:rPr>
              <a:t>At bestyrelsen får et fælles billede af den strategiske platform gennem en SWOT- analyse og en efterfølgende TOWS-analyse </a:t>
            </a:r>
          </a:p>
          <a:p>
            <a:pPr marL="279669" indent="-279669">
              <a:buFont typeface="Wingdings" panose="05000000000000000000" pitchFamily="2" charset="2"/>
              <a:buChar char=""/>
              <a:tabLst>
                <a:tab pos="372892" algn="l"/>
              </a:tabLst>
            </a:pPr>
            <a:r>
              <a:rPr lang="da-DK" sz="2000" dirty="0">
                <a:ea typeface="Times New Roman" panose="02020603050405020304" pitchFamily="18" charset="0"/>
              </a:rPr>
              <a:t>At bestyrelsen får skabt en fælles Vision 2030 og sat strategiske ”Fyrtårne” frem mod 2030</a:t>
            </a:r>
          </a:p>
        </p:txBody>
      </p:sp>
      <p:sp>
        <p:nvSpPr>
          <p:cNvPr id="7" name="Rektangel 6"/>
          <p:cNvSpPr/>
          <p:nvPr/>
        </p:nvSpPr>
        <p:spPr>
          <a:xfrm>
            <a:off x="2683711" y="344406"/>
            <a:ext cx="7260389" cy="10546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b="1" dirty="0">
                <a:solidFill>
                  <a:srgbClr val="004330"/>
                </a:solidFill>
              </a:rPr>
              <a:t>Præsentation af strategien for Hedensted Fjernvarme ved året generalforsamling d. 29. marts 2022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95" y="3637390"/>
            <a:ext cx="2958415" cy="32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5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3178111" y="507852"/>
            <a:ext cx="5024910" cy="984056"/>
          </a:xfrm>
        </p:spPr>
        <p:txBody>
          <a:bodyPr/>
          <a:lstStyle/>
          <a:p>
            <a:r>
              <a:rPr lang="da-DK" dirty="0"/>
              <a:t>Missionen hidtil </a:t>
            </a:r>
          </a:p>
        </p:txBody>
      </p:sp>
      <p:sp>
        <p:nvSpPr>
          <p:cNvPr id="10" name="Rektangel 9"/>
          <p:cNvSpPr/>
          <p:nvPr/>
        </p:nvSpPr>
        <p:spPr>
          <a:xfrm>
            <a:off x="624078" y="2384282"/>
            <a:ext cx="4002786" cy="321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330"/>
                </a:solidFill>
              </a:rPr>
              <a:t>Missionen defineret i 2018</a:t>
            </a:r>
          </a:p>
          <a:p>
            <a:endParaRPr lang="da-DK" sz="1468" b="1" dirty="0">
              <a:solidFill>
                <a:srgbClr val="004330"/>
              </a:solidFill>
            </a:endParaRPr>
          </a:p>
          <a:p>
            <a:r>
              <a:rPr lang="da-DK" sz="2200" b="1" dirty="0">
                <a:solidFill>
                  <a:srgbClr val="004330"/>
                </a:solidFill>
              </a:rPr>
              <a:t>Hedensted fjernvarmes mission</a:t>
            </a:r>
          </a:p>
          <a:p>
            <a:r>
              <a:rPr lang="da-DK" sz="2200" dirty="0">
                <a:solidFill>
                  <a:srgbClr val="004330"/>
                </a:solidFill>
              </a:rPr>
              <a:t>At sikre andelshaveres varmeforsyning, på den samfundsmæssige mest rentable måde, baseret på den mest fremtidssikre opvarmningsform.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48479" y="2363692"/>
            <a:ext cx="3869792" cy="354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330"/>
                </a:solidFill>
              </a:rPr>
              <a:t>Missionen defineret i 2021</a:t>
            </a:r>
          </a:p>
          <a:p>
            <a:endParaRPr lang="da-DK" sz="1468" b="1" dirty="0">
              <a:solidFill>
                <a:srgbClr val="004330"/>
              </a:solidFill>
            </a:endParaRPr>
          </a:p>
          <a:p>
            <a:r>
              <a:rPr lang="da-DK" sz="2200" b="1" dirty="0">
                <a:solidFill>
                  <a:srgbClr val="004330"/>
                </a:solidFill>
              </a:rPr>
              <a:t>Hedensted fjernvarmes mission</a:t>
            </a:r>
          </a:p>
          <a:p>
            <a:r>
              <a:rPr lang="da-DK" sz="2200" dirty="0">
                <a:solidFill>
                  <a:srgbClr val="004330"/>
                </a:solidFill>
              </a:rPr>
              <a:t>At sikre andelshavere og varmeaftageres varmeforsyning, på den samfundsmæssige mest rentable måde, baseret på den mest fremtidssikre opvarmningsform.</a:t>
            </a:r>
          </a:p>
        </p:txBody>
      </p:sp>
    </p:spTree>
    <p:extLst>
      <p:ext uri="{BB962C8B-B14F-4D97-AF65-F5344CB8AC3E}">
        <p14:creationId xmlns:p14="http://schemas.microsoft.com/office/powerpoint/2010/main" val="2846680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76072" y="2271940"/>
            <a:ext cx="8037576" cy="388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37" b="1" dirty="0">
                <a:solidFill>
                  <a:srgbClr val="004330"/>
                </a:solidFill>
                <a:latin typeface="TrebuchetMS-Bold"/>
              </a:rPr>
              <a:t>Vision 2023</a:t>
            </a:r>
          </a:p>
          <a:p>
            <a:r>
              <a:rPr lang="da-DK" sz="1957" b="1" dirty="0">
                <a:solidFill>
                  <a:srgbClr val="004330"/>
                </a:solidFill>
                <a:latin typeface="TrebuchetMS-Bold"/>
              </a:rPr>
              <a:t>Hedensted Fjernvarme vil gennem en proaktiv og ansvarlig ledelse levere nem og stabil varme:</a:t>
            </a:r>
          </a:p>
          <a:p>
            <a:endParaRPr lang="da-DK" sz="1891" b="1" dirty="0">
              <a:solidFill>
                <a:srgbClr val="004330"/>
              </a:solidFill>
              <a:latin typeface="TrebuchetMS-Bold"/>
            </a:endParaRPr>
          </a:p>
          <a:p>
            <a:r>
              <a:rPr lang="da-DK" sz="2000" b="1" dirty="0">
                <a:solidFill>
                  <a:srgbClr val="004330"/>
                </a:solidFill>
                <a:latin typeface="TrebuchetMS"/>
              </a:rPr>
              <a:t>Ved at:</a:t>
            </a:r>
          </a:p>
          <a:p>
            <a:r>
              <a:rPr lang="da-DK" sz="2000" dirty="0">
                <a:solidFill>
                  <a:srgbClr val="004330"/>
                </a:solidFill>
                <a:latin typeface="SymbolMT"/>
              </a:rPr>
              <a:t>· </a:t>
            </a:r>
            <a:r>
              <a:rPr lang="da-DK" sz="2000" dirty="0">
                <a:solidFill>
                  <a:srgbClr val="004330"/>
                </a:solidFill>
                <a:latin typeface="TrebuchetMS"/>
              </a:rPr>
              <a:t>basere varmeforsyningen på miljørigtig og vedvarende energi til en attraktiv pris</a:t>
            </a:r>
          </a:p>
          <a:p>
            <a:endParaRPr lang="da-DK" sz="2000" dirty="0">
              <a:solidFill>
                <a:srgbClr val="004330"/>
              </a:solidFill>
              <a:latin typeface="TrebuchetMS"/>
            </a:endParaRPr>
          </a:p>
          <a:p>
            <a:r>
              <a:rPr lang="da-DK" sz="2000" dirty="0">
                <a:solidFill>
                  <a:srgbClr val="004330"/>
                </a:solidFill>
                <a:latin typeface="SymbolMT"/>
              </a:rPr>
              <a:t>· </a:t>
            </a:r>
            <a:r>
              <a:rPr lang="da-DK" sz="2000" dirty="0">
                <a:solidFill>
                  <a:srgbClr val="004330"/>
                </a:solidFill>
                <a:latin typeface="TrebuchetMS"/>
              </a:rPr>
              <a:t>være en attraktiv arbejdsplads, som medarbejderne føler arbejdsglæde og stolthed ved at være en del af</a:t>
            </a:r>
          </a:p>
          <a:p>
            <a:endParaRPr lang="da-DK" sz="2000" dirty="0">
              <a:solidFill>
                <a:srgbClr val="004330"/>
              </a:solidFill>
              <a:latin typeface="TrebuchetMS"/>
            </a:endParaRPr>
          </a:p>
          <a:p>
            <a:r>
              <a:rPr lang="da-DK" sz="2000" dirty="0">
                <a:solidFill>
                  <a:srgbClr val="004330"/>
                </a:solidFill>
                <a:latin typeface="SymbolMT"/>
              </a:rPr>
              <a:t>· </a:t>
            </a:r>
            <a:r>
              <a:rPr lang="da-DK" sz="2000" dirty="0">
                <a:solidFill>
                  <a:srgbClr val="004330"/>
                </a:solidFill>
                <a:latin typeface="TrebuchetMS"/>
              </a:rPr>
              <a:t>være en aktiv medspiller i energipolitikken</a:t>
            </a:r>
            <a:endParaRPr lang="da-DK" sz="2000" dirty="0">
              <a:solidFill>
                <a:srgbClr val="004330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16" y="103641"/>
            <a:ext cx="2034657" cy="203465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2ABF77E-C509-4EBC-9F1A-F7FE03FD2AE2}"/>
              </a:ext>
            </a:extLst>
          </p:cNvPr>
          <p:cNvSpPr txBox="1"/>
          <p:nvPr/>
        </p:nvSpPr>
        <p:spPr>
          <a:xfrm>
            <a:off x="3328416" y="365760"/>
            <a:ext cx="351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rgbClr val="004330"/>
                </a:solidFill>
              </a:rPr>
              <a:t>Vision 2023</a:t>
            </a:r>
          </a:p>
        </p:txBody>
      </p:sp>
    </p:spTree>
    <p:extLst>
      <p:ext uri="{BB962C8B-B14F-4D97-AF65-F5344CB8AC3E}">
        <p14:creationId xmlns:p14="http://schemas.microsoft.com/office/powerpoint/2010/main" val="1576427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944067" y="475989"/>
            <a:ext cx="5024910" cy="984056"/>
          </a:xfrm>
        </p:spPr>
        <p:txBody>
          <a:bodyPr/>
          <a:lstStyle/>
          <a:p>
            <a:r>
              <a:rPr lang="da-DK" dirty="0"/>
              <a:t>Strategiske fyrtårne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56233"/>
            <a:ext cx="9944100" cy="48463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37" y="4316610"/>
            <a:ext cx="1352367" cy="2029819"/>
          </a:xfrm>
          <a:prstGeom prst="rect">
            <a:avLst/>
          </a:prstGeom>
        </p:spPr>
      </p:pic>
      <p:pic>
        <p:nvPicPr>
          <p:cNvPr id="1026" name="Picture 2" descr="Emoji: Apple afslører de 10 mest brugte smileyer - ALT.d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78" y="170803"/>
            <a:ext cx="1360722" cy="13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>
            <a:extLst>
              <a:ext uri="{FF2B5EF4-FFF2-40B4-BE49-F238E27FC236}">
                <a16:creationId xmlns:a16="http://schemas.microsoft.com/office/drawing/2014/main" id="{67653B3C-C8E1-4910-B97A-9E23668A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8427" r="-17059" b="-8427"/>
          <a:stretch/>
        </p:blipFill>
        <p:spPr>
          <a:xfrm>
            <a:off x="6518814" y="4739257"/>
            <a:ext cx="4088226" cy="2567566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sz="quarter" idx="11"/>
          </p:nvPr>
        </p:nvSpPr>
        <p:spPr>
          <a:xfrm>
            <a:off x="2748320" y="135902"/>
            <a:ext cx="6283901" cy="510270"/>
          </a:xfrm>
        </p:spPr>
        <p:txBody>
          <a:bodyPr>
            <a:noAutofit/>
          </a:bodyPr>
          <a:lstStyle/>
          <a:p>
            <a:r>
              <a:rPr lang="da-DK" sz="4000" dirty="0">
                <a:solidFill>
                  <a:srgbClr val="004330"/>
                </a:solidFill>
              </a:rPr>
              <a:t>Hvor kommer varmen fra nu og i fremtiden?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58" y="2718312"/>
            <a:ext cx="1373028" cy="1985514"/>
          </a:xfrm>
        </p:spPr>
      </p:pic>
      <p:sp>
        <p:nvSpPr>
          <p:cNvPr id="5" name="Tekstfelt 4"/>
          <p:cNvSpPr txBox="1"/>
          <p:nvPr/>
        </p:nvSpPr>
        <p:spPr>
          <a:xfrm>
            <a:off x="7921230" y="2527298"/>
            <a:ext cx="1338304" cy="96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418" b="1" dirty="0"/>
          </a:p>
          <a:p>
            <a:endParaRPr lang="da-DK" sz="1418" b="1" dirty="0"/>
          </a:p>
          <a:p>
            <a:endParaRPr lang="da-DK" sz="1418" b="1" dirty="0">
              <a:solidFill>
                <a:schemeClr val="bg1"/>
              </a:solidFill>
            </a:endParaRPr>
          </a:p>
          <a:p>
            <a:r>
              <a:rPr lang="da-DK" sz="1418" b="1" dirty="0">
                <a:solidFill>
                  <a:schemeClr val="bg1"/>
                </a:solidFill>
              </a:rPr>
              <a:t>Træpiller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59" y="4240119"/>
            <a:ext cx="1323676" cy="198551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5"/>
          <a:srcRect l="1766" t="402" r="54511" b="1396"/>
          <a:stretch/>
        </p:blipFill>
        <p:spPr>
          <a:xfrm>
            <a:off x="3550037" y="4240119"/>
            <a:ext cx="1372841" cy="198126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r="8846"/>
          <a:stretch/>
        </p:blipFill>
        <p:spPr>
          <a:xfrm>
            <a:off x="5038771" y="4256870"/>
            <a:ext cx="1372841" cy="198551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171" y="4613528"/>
            <a:ext cx="1840888" cy="103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felt 6"/>
          <p:cNvSpPr txBox="1"/>
          <p:nvPr/>
        </p:nvSpPr>
        <p:spPr>
          <a:xfrm>
            <a:off x="124171" y="5654239"/>
            <a:ext cx="1840888" cy="5287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18" b="1" dirty="0">
                <a:solidFill>
                  <a:srgbClr val="004330"/>
                </a:solidFill>
              </a:rPr>
              <a:t>Varmepumper i</a:t>
            </a:r>
          </a:p>
          <a:p>
            <a:r>
              <a:rPr lang="da-DK" sz="1418" b="1" dirty="0">
                <a:solidFill>
                  <a:srgbClr val="004330"/>
                </a:solidFill>
              </a:rPr>
              <a:t>Juelsminde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65" y="2313300"/>
            <a:ext cx="3139512" cy="1765976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2805539" y="3484614"/>
            <a:ext cx="3054980" cy="338554"/>
          </a:xfrm>
          <a:prstGeom prst="rect">
            <a:avLst/>
          </a:prstGeom>
          <a:solidFill>
            <a:srgbClr val="94C11E"/>
          </a:solidFill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  Grøn omstilling er synlig lige nu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2134946" y="6335715"/>
            <a:ext cx="5003711" cy="369332"/>
          </a:xfrm>
          <a:prstGeom prst="rect">
            <a:avLst/>
          </a:prstGeom>
          <a:solidFill>
            <a:srgbClr val="94C11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Overskudsvarme fra byens virksomheder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91" y="2048775"/>
            <a:ext cx="1787370" cy="2109217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0519" y="1949897"/>
            <a:ext cx="724614" cy="776372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11"/>
          <a:srcRect l="48449" t="26993" r="-4267" b="-145"/>
          <a:stretch/>
        </p:blipFill>
        <p:spPr>
          <a:xfrm>
            <a:off x="7815358" y="739279"/>
            <a:ext cx="2223468" cy="1943602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D87D5B9E-AAAE-4FE9-9A77-4501EDD6EA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640" y="1407953"/>
            <a:ext cx="1865233" cy="149619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62" y="2213854"/>
            <a:ext cx="1323676" cy="19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3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7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02616" y="2220554"/>
            <a:ext cx="947092" cy="1260818"/>
          </a:xfrm>
          <a:prstGeom prst="rect">
            <a:avLst/>
          </a:prstGeom>
        </p:spPr>
      </p:pic>
      <p:pic>
        <p:nvPicPr>
          <p:cNvPr id="4" name="Pladsholder til indhold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376440" y="2218790"/>
            <a:ext cx="942951" cy="125691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331" y="2229440"/>
            <a:ext cx="952283" cy="124313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640" y="4935955"/>
            <a:ext cx="978150" cy="130216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39" y="4898669"/>
            <a:ext cx="1002081" cy="133402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523" y="4904839"/>
            <a:ext cx="998446" cy="1329182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1269656" y="3561175"/>
            <a:ext cx="1171090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Gitte Guldberg</a:t>
            </a:r>
          </a:p>
          <a:p>
            <a:r>
              <a:rPr lang="da-DK" sz="1261" b="1" dirty="0"/>
              <a:t>Direktør 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2616129" y="6395220"/>
            <a:ext cx="1237005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Martin Zeuthen</a:t>
            </a:r>
          </a:p>
          <a:p>
            <a:r>
              <a:rPr lang="da-DK" sz="1261" b="1" dirty="0"/>
              <a:t>Værker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4137192" y="6391210"/>
            <a:ext cx="1078950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Claus Vandel</a:t>
            </a:r>
          </a:p>
          <a:p>
            <a:r>
              <a:rPr lang="da-DK" sz="1261" b="1" dirty="0"/>
              <a:t>Målere og alt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1120511" y="6391210"/>
            <a:ext cx="1366015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Alex M. Terkelsen</a:t>
            </a:r>
          </a:p>
          <a:p>
            <a:r>
              <a:rPr lang="da-DK" sz="1261" b="1" dirty="0"/>
              <a:t>Ledningsnet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2486526" y="3523912"/>
            <a:ext cx="1640385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Karsten S. Tiedemann</a:t>
            </a:r>
          </a:p>
          <a:p>
            <a:r>
              <a:rPr lang="da-DK" sz="1261" b="1" dirty="0"/>
              <a:t>Driftsansvarlig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4126911" y="3556190"/>
            <a:ext cx="1313758" cy="480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61" b="1" dirty="0"/>
              <a:t>Susanne Poulsen</a:t>
            </a:r>
          </a:p>
          <a:p>
            <a:r>
              <a:rPr lang="da-DK" sz="1261" b="1" dirty="0"/>
              <a:t>Bogholder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1158294" y="1605934"/>
            <a:ext cx="4174733" cy="43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6" b="1" dirty="0">
                <a:solidFill>
                  <a:srgbClr val="004330"/>
                </a:solidFill>
              </a:rPr>
              <a:t>Den daglige drift og anlægsstyring</a:t>
            </a: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728571" y="2242001"/>
            <a:ext cx="938449" cy="124931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5728571" y="3607990"/>
            <a:ext cx="1284498" cy="67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61" b="1" dirty="0"/>
              <a:t>Morten J. Lassen</a:t>
            </a:r>
          </a:p>
          <a:p>
            <a:r>
              <a:rPr lang="da-DK" sz="1261" b="1" dirty="0"/>
              <a:t>Formand </a:t>
            </a:r>
          </a:p>
        </p:txBody>
      </p:sp>
      <p:sp>
        <p:nvSpPr>
          <p:cNvPr id="3" name="Rektangel 2"/>
          <p:cNvSpPr/>
          <p:nvPr/>
        </p:nvSpPr>
        <p:spPr>
          <a:xfrm>
            <a:off x="6477824" y="1653804"/>
            <a:ext cx="1544012" cy="431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206" b="1" dirty="0">
                <a:solidFill>
                  <a:srgbClr val="004330"/>
                </a:solidFill>
              </a:rPr>
              <a:t>Bestyrelsen</a:t>
            </a:r>
            <a:endParaRPr lang="da-DK" sz="2206" dirty="0"/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264" y="2264291"/>
            <a:ext cx="933873" cy="1243218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1846" y="4864896"/>
            <a:ext cx="1032295" cy="1374243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9779" y="4871882"/>
            <a:ext cx="1032294" cy="1374241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3795" y="4083409"/>
            <a:ext cx="976329" cy="129973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479315" y="6420966"/>
            <a:ext cx="1166858" cy="2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61" b="1" dirty="0"/>
              <a:t>Susanne Trend</a:t>
            </a:r>
          </a:p>
        </p:txBody>
      </p:sp>
      <p:sp>
        <p:nvSpPr>
          <p:cNvPr id="12" name="Rektangel 11"/>
          <p:cNvSpPr/>
          <p:nvPr/>
        </p:nvSpPr>
        <p:spPr>
          <a:xfrm>
            <a:off x="7812005" y="3603021"/>
            <a:ext cx="1414291" cy="480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61" b="1" dirty="0"/>
              <a:t>Peder Pedersen</a:t>
            </a:r>
          </a:p>
          <a:p>
            <a:r>
              <a:rPr lang="da-DK" sz="1261" b="1" dirty="0"/>
              <a:t>Næstformand</a:t>
            </a:r>
          </a:p>
        </p:txBody>
      </p:sp>
      <p:sp>
        <p:nvSpPr>
          <p:cNvPr id="24" name="Rektangel 23"/>
          <p:cNvSpPr/>
          <p:nvPr/>
        </p:nvSpPr>
        <p:spPr>
          <a:xfrm>
            <a:off x="6636547" y="5509606"/>
            <a:ext cx="1144865" cy="2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61" b="1" dirty="0"/>
              <a:t>Malik Johnsen</a:t>
            </a:r>
          </a:p>
        </p:txBody>
      </p:sp>
      <p:sp>
        <p:nvSpPr>
          <p:cNvPr id="25" name="Rektangel 24"/>
          <p:cNvSpPr/>
          <p:nvPr/>
        </p:nvSpPr>
        <p:spPr>
          <a:xfrm>
            <a:off x="7554899" y="6417378"/>
            <a:ext cx="961738" cy="2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61" b="1" dirty="0"/>
              <a:t>Jens Nordal</a:t>
            </a:r>
          </a:p>
        </p:txBody>
      </p:sp>
      <p:sp>
        <p:nvSpPr>
          <p:cNvPr id="26" name="Tekstfelt 25"/>
          <p:cNvSpPr txBox="1"/>
          <p:nvPr/>
        </p:nvSpPr>
        <p:spPr>
          <a:xfrm>
            <a:off x="2994525" y="535154"/>
            <a:ext cx="642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>
                <a:solidFill>
                  <a:srgbClr val="004330"/>
                </a:solidFill>
              </a:rPr>
              <a:t>Ad 2: Personale og bestyrelse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1596445" y="4019714"/>
            <a:ext cx="4525379" cy="674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91" b="1" dirty="0">
                <a:solidFill>
                  <a:srgbClr val="FF0000"/>
                </a:solidFill>
              </a:rPr>
              <a:t>Vi skal have en kollega: </a:t>
            </a:r>
          </a:p>
          <a:p>
            <a:r>
              <a:rPr lang="da-DK" sz="1891" b="1" dirty="0">
                <a:solidFill>
                  <a:srgbClr val="FF0000"/>
                </a:solidFill>
              </a:rPr>
              <a:t>Energitekniker med håndværkerbaggrund</a:t>
            </a:r>
          </a:p>
        </p:txBody>
      </p:sp>
      <p:pic>
        <p:nvPicPr>
          <p:cNvPr id="3074" name="Picture 2" descr="https://www.hedensted-fjernvarme.dk/media/51129/billede1.jpg?anchor=center&amp;mode=crop&amp;width=464&amp;height=598&amp;rnd=1328636331100000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9" y="3596678"/>
            <a:ext cx="971665" cy="12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Venstrepil 26"/>
          <p:cNvSpPr/>
          <p:nvPr/>
        </p:nvSpPr>
        <p:spPr>
          <a:xfrm>
            <a:off x="1269657" y="4076987"/>
            <a:ext cx="291398" cy="239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68"/>
          </a:p>
        </p:txBody>
      </p:sp>
      <p:sp>
        <p:nvSpPr>
          <p:cNvPr id="30" name="Rektangel 29"/>
          <p:cNvSpPr/>
          <p:nvPr/>
        </p:nvSpPr>
        <p:spPr>
          <a:xfrm rot="10800000" flipV="1">
            <a:off x="120535" y="3051762"/>
            <a:ext cx="1551882" cy="250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endParaRPr lang="da-DK" sz="1468" b="1" dirty="0"/>
          </a:p>
          <a:p>
            <a:r>
              <a:rPr lang="da-DK" sz="1305" b="1" dirty="0"/>
              <a:t>Casper Toftum Nielsen </a:t>
            </a:r>
          </a:p>
          <a:p>
            <a:r>
              <a:rPr lang="da-DK" sz="1305" b="1" dirty="0"/>
              <a:t>Driftsassistent</a:t>
            </a:r>
          </a:p>
        </p:txBody>
      </p:sp>
    </p:spTree>
    <p:extLst>
      <p:ext uri="{BB962C8B-B14F-4D97-AF65-F5344CB8AC3E}">
        <p14:creationId xmlns:p14="http://schemas.microsoft.com/office/powerpoint/2010/main" val="3304273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2944" y="136246"/>
            <a:ext cx="6094578" cy="1371600"/>
          </a:xfrm>
        </p:spPr>
        <p:txBody>
          <a:bodyPr>
            <a:normAutofit/>
          </a:bodyPr>
          <a:lstStyle/>
          <a:p>
            <a:r>
              <a:rPr lang="da-DK" altLang="da-DK" sz="3100" b="1" dirty="0">
                <a:solidFill>
                  <a:srgbClr val="004330"/>
                </a:solidFill>
                <a:latin typeface="+mn-lt"/>
              </a:rPr>
              <a:t>Ledelse og bestyrelse trækker i arbejdstøjet bl.a. ved en S.W.O.T analyse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855" y="2766029"/>
            <a:ext cx="8185667" cy="286178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da-DK" altLang="da-DK" sz="2000" dirty="0"/>
              <a:t>    </a:t>
            </a:r>
            <a:r>
              <a:rPr lang="da-DK" altLang="da-DK" sz="2000" b="1" dirty="0">
                <a:solidFill>
                  <a:srgbClr val="004330"/>
                </a:solidFill>
              </a:rPr>
              <a:t>Stærke sider			Svage sider</a:t>
            </a:r>
          </a:p>
          <a:p>
            <a:pPr marL="0" indent="0">
              <a:buNone/>
              <a:defRPr/>
            </a:pPr>
            <a:endParaRPr lang="da-DK" altLang="da-DK" sz="2000" dirty="0"/>
          </a:p>
          <a:p>
            <a:pPr eaLnBrk="1" hangingPunct="1">
              <a:defRPr/>
            </a:pPr>
            <a:endParaRPr lang="da-DK" altLang="da-DK" sz="2000" dirty="0"/>
          </a:p>
          <a:p>
            <a:pPr eaLnBrk="1" hangingPunct="1">
              <a:defRPr/>
            </a:pPr>
            <a:endParaRPr lang="da-DK" altLang="da-DK" sz="2000" b="1" dirty="0">
              <a:solidFill>
                <a:srgbClr val="00433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da-DK" altLang="da-DK" sz="2000" b="1" dirty="0">
                <a:solidFill>
                  <a:srgbClr val="004330"/>
                </a:solidFill>
              </a:rPr>
              <a:t>    Muligheder			Trusler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816504" y="2434554"/>
            <a:ext cx="0" cy="3817084"/>
          </a:xfrm>
          <a:prstGeom prst="line">
            <a:avLst/>
          </a:prstGeom>
          <a:noFill/>
          <a:ln w="34925">
            <a:solidFill>
              <a:srgbClr val="004E7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468" b="1" dirty="0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587954" y="4034891"/>
            <a:ext cx="6829944" cy="0"/>
          </a:xfrm>
          <a:prstGeom prst="line">
            <a:avLst/>
          </a:prstGeom>
          <a:noFill/>
          <a:ln w="34925">
            <a:solidFill>
              <a:srgbClr val="004E7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468" dirty="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420310" y="2821069"/>
            <a:ext cx="492443" cy="182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>
                <a:solidFill>
                  <a:srgbClr val="004330"/>
                </a:solidFill>
                <a:latin typeface="Arial" charset="0"/>
              </a:rPr>
              <a:t>Intern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462784" y="4465685"/>
            <a:ext cx="492443" cy="203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2000" b="1" dirty="0">
                <a:solidFill>
                  <a:srgbClr val="004330"/>
                </a:solidFill>
                <a:latin typeface="Arial" charset="0"/>
              </a:rPr>
              <a:t>Ekstern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7398043" y="2288378"/>
            <a:ext cx="2" cy="3817083"/>
          </a:xfrm>
          <a:prstGeom prst="line">
            <a:avLst/>
          </a:prstGeom>
          <a:noFill/>
          <a:ln w="25400">
            <a:solidFill>
              <a:srgbClr val="004E7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468" dirty="0"/>
          </a:p>
        </p:txBody>
      </p:sp>
      <p:pic>
        <p:nvPicPr>
          <p:cNvPr id="4098" name="Picture 2" descr="Arbejdstøj i This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85" y="1152288"/>
            <a:ext cx="1692554" cy="16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4294967295"/>
          </p:nvPr>
        </p:nvSpPr>
        <p:spPr>
          <a:xfrm>
            <a:off x="2833705" y="607330"/>
            <a:ext cx="7284807" cy="984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b="1" dirty="0">
                <a:solidFill>
                  <a:srgbClr val="004330"/>
                </a:solidFill>
              </a:rPr>
              <a:t>Hvordan laver man en vision?</a:t>
            </a:r>
          </a:p>
        </p:txBody>
      </p:sp>
      <p:pic>
        <p:nvPicPr>
          <p:cNvPr id="1026" name="Picture 2" descr="Emoji: Apple afslører de 10 mest brugte smileyer - ALT.d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02" y="1376326"/>
            <a:ext cx="1845897" cy="18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713232" y="1723688"/>
            <a:ext cx="7126904" cy="4976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115" indent="-466115">
              <a:buFont typeface="Wingdings" panose="05000000000000000000" pitchFamily="2" charset="2"/>
              <a:buChar char="Ø"/>
            </a:pPr>
            <a:endParaRPr lang="da-DK" sz="2936" dirty="0"/>
          </a:p>
          <a:p>
            <a:pPr marL="466115" indent="-466115">
              <a:buFont typeface="Wingdings" panose="05000000000000000000" pitchFamily="2" charset="2"/>
              <a:buChar char="Ø"/>
            </a:pPr>
            <a:r>
              <a:rPr lang="da-DK" sz="3200" dirty="0"/>
              <a:t>Overskrift som kan bruges markedsføringsmæssigt/brandmæssigt + en undertekst, f.eks. </a:t>
            </a:r>
          </a:p>
          <a:p>
            <a:pPr marL="466115" indent="-466115">
              <a:buFont typeface="Wingdings" panose="05000000000000000000" pitchFamily="2" charset="2"/>
              <a:buChar char="Ø"/>
            </a:pPr>
            <a:endParaRPr lang="da-DK" sz="3200" dirty="0"/>
          </a:p>
          <a:p>
            <a:pPr marL="466115" indent="-466115">
              <a:buFont typeface="Wingdings" panose="05000000000000000000" pitchFamily="2" charset="2"/>
              <a:buChar char="Ø"/>
            </a:pPr>
            <a:r>
              <a:rPr lang="da-DK" sz="3200" dirty="0"/>
              <a:t>Overskrift, samt ”det gør vi ved at…” + få punkter eller sætninger</a:t>
            </a:r>
          </a:p>
          <a:p>
            <a:pPr marL="466115" indent="-466115">
              <a:buFont typeface="Wingdings" panose="05000000000000000000" pitchFamily="2" charset="2"/>
              <a:buChar char="Ø"/>
            </a:pPr>
            <a:endParaRPr lang="da-DK" sz="3200" dirty="0"/>
          </a:p>
          <a:p>
            <a:pPr marL="466115" indent="-466115">
              <a:buFont typeface="Wingdings" panose="05000000000000000000" pitchFamily="2" charset="2"/>
              <a:buChar char="Ø"/>
            </a:pPr>
            <a:r>
              <a:rPr lang="da-DK" sz="3200" dirty="0"/>
              <a:t>Visionen formuleres som en kort prosatekst</a:t>
            </a:r>
          </a:p>
        </p:txBody>
      </p:sp>
    </p:spTree>
    <p:extLst>
      <p:ext uri="{BB962C8B-B14F-4D97-AF65-F5344CB8AC3E}">
        <p14:creationId xmlns:p14="http://schemas.microsoft.com/office/powerpoint/2010/main" val="57658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9C1B3896-AA5F-4445-ABB5-6C65FAFE8AE9}"/>
              </a:ext>
            </a:extLst>
          </p:cNvPr>
          <p:cNvSpPr txBox="1"/>
          <p:nvPr/>
        </p:nvSpPr>
        <p:spPr>
          <a:xfrm>
            <a:off x="2743549" y="636758"/>
            <a:ext cx="9035143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Dagsorden generalforsamling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B6392C3-F2D3-9B41-BD32-52749AAA44E7}"/>
              </a:ext>
            </a:extLst>
          </p:cNvPr>
          <p:cNvSpPr txBox="1"/>
          <p:nvPr/>
        </p:nvSpPr>
        <p:spPr>
          <a:xfrm>
            <a:off x="352033" y="1853558"/>
            <a:ext cx="924003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500" b="1" dirty="0">
                <a:solidFill>
                  <a:srgbClr val="004330"/>
                </a:solidFill>
              </a:rPr>
              <a:t>1. Valg af dirigent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2. Bestyrelsens beretning for det forløbne regnskabsår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3. Den reviderede årsrapport fremlægges til godkendelse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4. Budget opgjort efter varmeforsyningslovens prisbestemmelser  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    for indeværende driftsår fremlægges til orientering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5. Fremlæggelse af investeringsplan for kommende år til orientering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6. Forslag fra bestyrelsen 	  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7. Indkomne forslag fra andelshavere/varmeaftagere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8. Valg af bestyrelsesmedlemmer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9. Valg af suppleanter til bestyrelsen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10. Valg af revisor</a:t>
            </a:r>
          </a:p>
          <a:p>
            <a:r>
              <a:rPr lang="da-DK" sz="2500" b="1" dirty="0">
                <a:solidFill>
                  <a:srgbClr val="004330"/>
                </a:solidFill>
              </a:rPr>
              <a:t>11. Eventuelt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8347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dsholder til billede 14"/>
          <p:cNvPicPr>
            <a:picLocks noChangeAspect="1"/>
          </p:cNvPicPr>
          <p:nvPr/>
        </p:nvPicPr>
        <p:blipFill rotWithShape="1">
          <a:blip r:embed="rId2"/>
          <a:srcRect l="35229" t="25954" r="43589" b="28068"/>
          <a:stretch/>
        </p:blipFill>
        <p:spPr>
          <a:xfrm>
            <a:off x="2544792" y="1527049"/>
            <a:ext cx="4560096" cy="556812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0236E35-1392-4920-A0CF-D64C07464B99}"/>
              </a:ext>
            </a:extLst>
          </p:cNvPr>
          <p:cNvSpPr/>
          <p:nvPr/>
        </p:nvSpPr>
        <p:spPr>
          <a:xfrm>
            <a:off x="3781996" y="291207"/>
            <a:ext cx="35141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5400" b="1" dirty="0">
                <a:solidFill>
                  <a:srgbClr val="004330"/>
                </a:solidFill>
              </a:rPr>
              <a:t>Vision 2030</a:t>
            </a:r>
          </a:p>
        </p:txBody>
      </p:sp>
    </p:spTree>
    <p:extLst>
      <p:ext uri="{BB962C8B-B14F-4D97-AF65-F5344CB8AC3E}">
        <p14:creationId xmlns:p14="http://schemas.microsoft.com/office/powerpoint/2010/main" val="56307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B88B094C-45D7-4299-AA01-DF7DDC45497B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32099428"/>
              </p:ext>
            </p:extLst>
          </p:nvPr>
        </p:nvGraphicFramePr>
        <p:xfrm>
          <a:off x="322325" y="2362960"/>
          <a:ext cx="9427464" cy="46318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483413381"/>
                    </a:ext>
                  </a:extLst>
                </a:gridCol>
                <a:gridCol w="2724912">
                  <a:extLst>
                    <a:ext uri="{9D8B030D-6E8A-4147-A177-3AD203B41FA5}">
                      <a16:colId xmlns:a16="http://schemas.microsoft.com/office/drawing/2014/main" val="3081080194"/>
                    </a:ext>
                  </a:extLst>
                </a:gridCol>
                <a:gridCol w="2386584">
                  <a:extLst>
                    <a:ext uri="{9D8B030D-6E8A-4147-A177-3AD203B41FA5}">
                      <a16:colId xmlns:a16="http://schemas.microsoft.com/office/drawing/2014/main" val="2101437642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121873928"/>
                    </a:ext>
                  </a:extLst>
                </a:gridCol>
              </a:tblGrid>
              <a:tr h="607111">
                <a:tc>
                  <a:txBody>
                    <a:bodyPr/>
                    <a:lstStyle/>
                    <a:p>
                      <a:pPr algn="l"/>
                      <a:r>
                        <a:rPr lang="da-DK" sz="1800" dirty="0">
                          <a:solidFill>
                            <a:srgbClr val="004330"/>
                          </a:solidFill>
                        </a:rPr>
                        <a:t>Strategiske fyrtårne</a:t>
                      </a:r>
                    </a:p>
                  </a:txBody>
                  <a:tcPr marL="68545" marR="68545" marT="37290" marB="37290">
                    <a:solidFill>
                      <a:srgbClr val="94C11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800" dirty="0">
                          <a:solidFill>
                            <a:srgbClr val="004330"/>
                          </a:solidFill>
                        </a:rPr>
                        <a:t>Overordnede mål for hvert Fyrtårn</a:t>
                      </a:r>
                    </a:p>
                  </a:txBody>
                  <a:tcPr marL="68545" marR="68545" marT="37290" marB="37290">
                    <a:solidFill>
                      <a:srgbClr val="94C11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800" dirty="0">
                          <a:solidFill>
                            <a:srgbClr val="004330"/>
                          </a:solidFill>
                        </a:rPr>
                        <a:t>Ansvarlig for at det sker</a:t>
                      </a:r>
                    </a:p>
                  </a:txBody>
                  <a:tcPr marL="68545" marR="68545" marT="37290" marB="37290">
                    <a:solidFill>
                      <a:srgbClr val="94C11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800" dirty="0">
                          <a:solidFill>
                            <a:srgbClr val="004330"/>
                          </a:solidFill>
                        </a:rPr>
                        <a:t>Gennemført senest</a:t>
                      </a:r>
                    </a:p>
                  </a:txBody>
                  <a:tcPr marL="68545" marR="68545" marT="37290" marB="37290">
                    <a:solidFill>
                      <a:srgbClr val="94C1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141366"/>
                  </a:ext>
                </a:extLst>
              </a:tr>
              <a:tr h="799436">
                <a:tc>
                  <a:txBody>
                    <a:bodyPr/>
                    <a:lstStyle/>
                    <a:p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Vi vil fortsat have</a:t>
                      </a:r>
                      <a:r>
                        <a:rPr lang="da-DK" sz="1800" baseline="0" dirty="0">
                          <a:solidFill>
                            <a:schemeClr val="tx1"/>
                          </a:solidFill>
                        </a:rPr>
                        <a:t> fokus på forsyningssikkerhed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chemeClr val="tx1"/>
                          </a:solidFill>
                        </a:rPr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68545" marR="68545" marT="37290" marB="37290"/>
                </a:tc>
                <a:extLst>
                  <a:ext uri="{0D108BD9-81ED-4DB2-BD59-A6C34878D82A}">
                    <a16:rowId xmlns:a16="http://schemas.microsoft.com/office/drawing/2014/main" val="1446972372"/>
                  </a:ext>
                </a:extLst>
              </a:tr>
              <a:tr h="555017">
                <a:tc>
                  <a:txBody>
                    <a:bodyPr/>
                    <a:lstStyle/>
                    <a:p>
                      <a:r>
                        <a:rPr lang="da-DK" sz="1800" dirty="0"/>
                        <a:t>Vi vil sikre rentabel</a:t>
                      </a:r>
                      <a:r>
                        <a:rPr lang="da-DK" sz="1800" baseline="0" dirty="0"/>
                        <a:t> vækst</a:t>
                      </a:r>
                      <a:endParaRPr lang="da-DK" sz="1800" dirty="0"/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extLst>
                  <a:ext uri="{0D108BD9-81ED-4DB2-BD59-A6C34878D82A}">
                    <a16:rowId xmlns:a16="http://schemas.microsoft.com/office/drawing/2014/main" val="3606861198"/>
                  </a:ext>
                </a:extLst>
              </a:tr>
              <a:tr h="797608">
                <a:tc>
                  <a:txBody>
                    <a:bodyPr/>
                    <a:lstStyle/>
                    <a:p>
                      <a:r>
                        <a:rPr lang="da-DK" sz="1800" dirty="0"/>
                        <a:t>Vi vil fortsat have fokus på ”grøn” varmeproduktion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extLst>
                  <a:ext uri="{0D108BD9-81ED-4DB2-BD59-A6C34878D82A}">
                    <a16:rowId xmlns:a16="http://schemas.microsoft.com/office/drawing/2014/main" val="1220553736"/>
                  </a:ext>
                </a:extLst>
              </a:tr>
              <a:tr h="1040200">
                <a:tc>
                  <a:txBody>
                    <a:bodyPr/>
                    <a:lstStyle/>
                    <a:p>
                      <a:r>
                        <a:rPr lang="da-DK" sz="1800" dirty="0"/>
                        <a:t>Vi vil være en</a:t>
                      </a:r>
                      <a:r>
                        <a:rPr lang="da-DK" sz="1800" baseline="0" dirty="0"/>
                        <a:t> god arbejdsplads og have medarbejderne i fokus</a:t>
                      </a:r>
                      <a:endParaRPr lang="da-DK" sz="1800" dirty="0"/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extLst>
                  <a:ext uri="{0D108BD9-81ED-4DB2-BD59-A6C34878D82A}">
                    <a16:rowId xmlns:a16="http://schemas.microsoft.com/office/drawing/2014/main" val="1714843752"/>
                  </a:ext>
                </a:extLst>
              </a:tr>
              <a:tr h="816369">
                <a:tc>
                  <a:txBody>
                    <a:bodyPr/>
                    <a:lstStyle/>
                    <a:p>
                      <a:r>
                        <a:rPr lang="da-DK" sz="1800" dirty="0"/>
                        <a:t>Vi vil digitalisere og optimere</a:t>
                      </a:r>
                      <a:r>
                        <a:rPr lang="da-DK" sz="1800" baseline="0" dirty="0"/>
                        <a:t> arbejdsprocesser</a:t>
                      </a:r>
                      <a:endParaRPr lang="da-DK" sz="1800" dirty="0"/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…..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…</a:t>
                      </a:r>
                    </a:p>
                  </a:txBody>
                  <a:tcPr marL="68545" marR="68545" marT="37290" marB="37290"/>
                </a:tc>
                <a:extLst>
                  <a:ext uri="{0D108BD9-81ED-4DB2-BD59-A6C34878D82A}">
                    <a16:rowId xmlns:a16="http://schemas.microsoft.com/office/drawing/2014/main" val="2824653728"/>
                  </a:ext>
                </a:extLst>
              </a:tr>
            </a:tbl>
          </a:graphicData>
        </a:graphic>
      </p:graphicFrame>
      <p:sp>
        <p:nvSpPr>
          <p:cNvPr id="3" name="Rektangel 2"/>
          <p:cNvSpPr/>
          <p:nvPr/>
        </p:nvSpPr>
        <p:spPr>
          <a:xfrm flipH="1" flipV="1">
            <a:off x="2365489" y="5860524"/>
            <a:ext cx="610207" cy="1899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  <a:p>
            <a:endParaRPr lang="da-DK" sz="1468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6C64C0C-F309-4F1E-853F-9048D2389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2647"/>
          <a:stretch/>
        </p:blipFill>
        <p:spPr bwMode="auto">
          <a:xfrm>
            <a:off x="790440" y="1143897"/>
            <a:ext cx="825162" cy="1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6C64C0C-F309-4F1E-853F-9048D2389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2647"/>
          <a:stretch/>
        </p:blipFill>
        <p:spPr bwMode="auto">
          <a:xfrm>
            <a:off x="2699681" y="1143897"/>
            <a:ext cx="825162" cy="1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C64C0C-F309-4F1E-853F-9048D2389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2647"/>
          <a:stretch/>
        </p:blipFill>
        <p:spPr bwMode="auto">
          <a:xfrm>
            <a:off x="4591242" y="1143897"/>
            <a:ext cx="825162" cy="1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C64C0C-F309-4F1E-853F-9048D2389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2647"/>
          <a:stretch/>
        </p:blipFill>
        <p:spPr bwMode="auto">
          <a:xfrm>
            <a:off x="6500483" y="1143897"/>
            <a:ext cx="825162" cy="1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6C64C0C-F309-4F1E-853F-9048D2389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2647"/>
          <a:stretch/>
        </p:blipFill>
        <p:spPr bwMode="auto">
          <a:xfrm>
            <a:off x="8368114" y="1112824"/>
            <a:ext cx="825162" cy="118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69B90A7-1041-43C6-B9A1-482D5B1CF93E}"/>
              </a:ext>
            </a:extLst>
          </p:cNvPr>
          <p:cNvSpPr txBox="1"/>
          <p:nvPr/>
        </p:nvSpPr>
        <p:spPr>
          <a:xfrm>
            <a:off x="2043812" y="54079"/>
            <a:ext cx="5856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b="1" dirty="0">
                <a:solidFill>
                  <a:srgbClr val="004330"/>
                </a:solidFill>
              </a:rPr>
              <a:t>Fem strategiske fyrtårne</a:t>
            </a:r>
          </a:p>
        </p:txBody>
      </p:sp>
    </p:spTree>
    <p:extLst>
      <p:ext uri="{BB962C8B-B14F-4D97-AF65-F5344CB8AC3E}">
        <p14:creationId xmlns:p14="http://schemas.microsoft.com/office/powerpoint/2010/main" val="1834585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3d menneskelige karakter med et grønt spørgsmålstegn | Stock foto |  Colourbox"/>
          <p:cNvSpPr>
            <a:spLocks noChangeAspect="1" noChangeArrowheads="1"/>
          </p:cNvSpPr>
          <p:nvPr/>
        </p:nvSpPr>
        <p:spPr bwMode="auto">
          <a:xfrm>
            <a:off x="126891" y="635045"/>
            <a:ext cx="248603" cy="24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581" tIns="37290" rIns="74581" bIns="37290" numCol="1" anchor="t" anchorCtr="0" compatLnSpc="1">
            <a:prstTxWarp prst="textNoShape">
              <a:avLst/>
            </a:prstTxWarp>
          </a:bodyPr>
          <a:lstStyle/>
          <a:p>
            <a:endParaRPr lang="da-DK" sz="1468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14C5F4-4235-4350-B596-6A20B4CE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7825"/>
            <a:ext cx="8574087" cy="810895"/>
          </a:xfrm>
        </p:spPr>
        <p:txBody>
          <a:bodyPr/>
          <a:lstStyle/>
          <a:p>
            <a:r>
              <a:rPr lang="da-DK" b="1" dirty="0">
                <a:solidFill>
                  <a:srgbClr val="004330"/>
                </a:solidFill>
                <a:latin typeface="+mn-lt"/>
              </a:rPr>
              <a:t>                        </a:t>
            </a:r>
            <a:r>
              <a:rPr lang="da-DK" sz="5400" b="1" dirty="0">
                <a:solidFill>
                  <a:srgbClr val="004330"/>
                </a:solidFill>
                <a:latin typeface="+mn-lt"/>
              </a:rPr>
              <a:t>Spørgsmål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67" y="2123561"/>
            <a:ext cx="2796778" cy="36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99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3504" y="3679870"/>
            <a:ext cx="9272015" cy="1248956"/>
          </a:xfrm>
        </p:spPr>
        <p:txBody>
          <a:bodyPr/>
          <a:lstStyle/>
          <a:p>
            <a:r>
              <a:rPr lang="da-DK" sz="4800" dirty="0"/>
              <a:t>Præsentation af medarbejderne</a:t>
            </a:r>
          </a:p>
        </p:txBody>
      </p:sp>
    </p:spTree>
    <p:extLst>
      <p:ext uri="{BB962C8B-B14F-4D97-AF65-F5344CB8AC3E}">
        <p14:creationId xmlns:p14="http://schemas.microsoft.com/office/powerpoint/2010/main" val="2834931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1286" y="2976769"/>
            <a:ext cx="8185667" cy="2861783"/>
          </a:xfrm>
        </p:spPr>
        <p:txBody>
          <a:bodyPr/>
          <a:lstStyle/>
          <a:p>
            <a:r>
              <a:rPr lang="da-DK" sz="4800" b="1" dirty="0"/>
              <a:t>Karsten Solsø Tiedemann</a:t>
            </a:r>
          </a:p>
          <a:p>
            <a:r>
              <a:rPr lang="da-DK" sz="4800" b="0" dirty="0"/>
              <a:t>Driftsansvarlig</a:t>
            </a:r>
          </a:p>
        </p:txBody>
      </p:sp>
      <p:pic>
        <p:nvPicPr>
          <p:cNvPr id="1026" name="Picture 2" descr="https://www.hedensted-fjernvarme.dk/media/43551/karsten-tiedemann_1.jpg?center=0.69794344473007708,0.68439108061749576&amp;mode=crop&amp;width=1920&amp;height=2560&amp;rnd=132593419230000000">
            <a:extLst>
              <a:ext uri="{FF2B5EF4-FFF2-40B4-BE49-F238E27FC236}">
                <a16:creationId xmlns:a16="http://schemas.microsoft.com/office/drawing/2014/main" id="{094E515B-3090-40FB-AF7E-C8765070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24" y="2346461"/>
            <a:ext cx="3006465" cy="40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29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hedensted-fjernvarme.dk/media/41772/susanne.jpg?anchor=center&amp;mode=crop&amp;width=800&amp;height=1065&amp;rnd=132507929420000000">
            <a:extLst>
              <a:ext uri="{FF2B5EF4-FFF2-40B4-BE49-F238E27FC236}">
                <a16:creationId xmlns:a16="http://schemas.microsoft.com/office/drawing/2014/main" id="{2E80B6D6-B6D9-4258-9529-530A717E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6" y="2377441"/>
            <a:ext cx="3022234" cy="40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B236B05A-C153-49B7-9437-DDEF03D62726}"/>
              </a:ext>
            </a:extLst>
          </p:cNvPr>
          <p:cNvSpPr/>
          <p:nvPr/>
        </p:nvSpPr>
        <p:spPr>
          <a:xfrm>
            <a:off x="913257" y="3455085"/>
            <a:ext cx="49720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4800" b="1" dirty="0">
                <a:solidFill>
                  <a:srgbClr val="004330"/>
                </a:solidFill>
              </a:rPr>
              <a:t>Susanne Poulsen</a:t>
            </a:r>
          </a:p>
          <a:p>
            <a:r>
              <a:rPr lang="da-DK" sz="4800" dirty="0">
                <a:solidFill>
                  <a:srgbClr val="004330"/>
                </a:solidFill>
              </a:rPr>
              <a:t>Bogholder</a:t>
            </a:r>
          </a:p>
        </p:txBody>
      </p:sp>
    </p:spTree>
    <p:extLst>
      <p:ext uri="{BB962C8B-B14F-4D97-AF65-F5344CB8AC3E}">
        <p14:creationId xmlns:p14="http://schemas.microsoft.com/office/powerpoint/2010/main" val="3184343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4579" y="3081393"/>
            <a:ext cx="5930502" cy="1673488"/>
          </a:xfrm>
        </p:spPr>
        <p:txBody>
          <a:bodyPr/>
          <a:lstStyle/>
          <a:p>
            <a:r>
              <a:rPr lang="da-DK" sz="4800" b="1" dirty="0"/>
              <a:t>Casper Toftum Nielsen</a:t>
            </a:r>
          </a:p>
          <a:p>
            <a:r>
              <a:rPr lang="da-DK" sz="4800" dirty="0"/>
              <a:t>Driftsassistent</a:t>
            </a:r>
          </a:p>
        </p:txBody>
      </p:sp>
      <p:pic>
        <p:nvPicPr>
          <p:cNvPr id="3074" name="Picture 2" descr="https://www.hedensted-fjernvarme.dk/media/51129/billede1.jpg?anchor=center&amp;mode=crop&amp;width=464&amp;height=598&amp;rnd=132863633110000000">
            <a:extLst>
              <a:ext uri="{FF2B5EF4-FFF2-40B4-BE49-F238E27FC236}">
                <a16:creationId xmlns:a16="http://schemas.microsoft.com/office/drawing/2014/main" id="{055BE67B-F331-4001-A6C4-A646FD84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53" y="2478024"/>
            <a:ext cx="3029568" cy="39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1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7458" y="2889368"/>
            <a:ext cx="5893925" cy="2861783"/>
          </a:xfrm>
        </p:spPr>
        <p:txBody>
          <a:bodyPr/>
          <a:lstStyle/>
          <a:p>
            <a:r>
              <a:rPr lang="da-DK" sz="4800" b="1" dirty="0"/>
              <a:t>Alex Møller Terkelsen</a:t>
            </a:r>
          </a:p>
          <a:p>
            <a:r>
              <a:rPr lang="da-DK" sz="4800" dirty="0"/>
              <a:t>Driftsassistent</a:t>
            </a:r>
          </a:p>
        </p:txBody>
      </p:sp>
      <p:pic>
        <p:nvPicPr>
          <p:cNvPr id="4098" name="Picture 2" descr="https://www.hedensted-fjernvarme.dk/media/41773/alex.jpg?anchor=center&amp;mode=crop&amp;width=800&amp;height=1065&amp;rnd=132507929430000000">
            <a:extLst>
              <a:ext uri="{FF2B5EF4-FFF2-40B4-BE49-F238E27FC236}">
                <a16:creationId xmlns:a16="http://schemas.microsoft.com/office/drawing/2014/main" id="{FC4C014E-31BC-4482-8178-496F5DED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52" y="2395447"/>
            <a:ext cx="2891523" cy="38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49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1194" y="2752208"/>
            <a:ext cx="4915517" cy="2861783"/>
          </a:xfrm>
        </p:spPr>
        <p:txBody>
          <a:bodyPr/>
          <a:lstStyle/>
          <a:p>
            <a:r>
              <a:rPr lang="da-DK" sz="4800" b="1" dirty="0"/>
              <a:t>Martin Zeuthen</a:t>
            </a:r>
          </a:p>
          <a:p>
            <a:r>
              <a:rPr lang="da-DK" sz="4800" dirty="0"/>
              <a:t>Driftsassistent</a:t>
            </a:r>
          </a:p>
        </p:txBody>
      </p:sp>
      <p:pic>
        <p:nvPicPr>
          <p:cNvPr id="5122" name="Picture 2" descr="https://www.hedensted-fjernvarme.dk/media/41848/martin_vandret-1.jpg?anchor=center&amp;mode=crop&amp;width=756&amp;height=1006&amp;rnd=132509586110000000">
            <a:extLst>
              <a:ext uri="{FF2B5EF4-FFF2-40B4-BE49-F238E27FC236}">
                <a16:creationId xmlns:a16="http://schemas.microsoft.com/office/drawing/2014/main" id="{25689CDE-6B1F-45F1-9C29-6F88B827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56" y="2288066"/>
            <a:ext cx="2960413" cy="3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44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29915" y="3245984"/>
            <a:ext cx="4915517" cy="2861783"/>
          </a:xfrm>
        </p:spPr>
        <p:txBody>
          <a:bodyPr/>
          <a:lstStyle/>
          <a:p>
            <a:r>
              <a:rPr lang="da-DK" sz="4800" b="1" dirty="0"/>
              <a:t>Claus Vandel</a:t>
            </a:r>
          </a:p>
          <a:p>
            <a:r>
              <a:rPr lang="da-DK" sz="4800" dirty="0"/>
              <a:t>Målerassistent</a:t>
            </a:r>
          </a:p>
        </p:txBody>
      </p:sp>
      <p:pic>
        <p:nvPicPr>
          <p:cNvPr id="7170" name="Picture 2" descr="https://www.hedensted-fjernvarme.dk/media/41763/claus.jpg?anchor=center&amp;mode=crop&amp;width=800&amp;height=1065&amp;rnd=132507929180000000">
            <a:extLst>
              <a:ext uri="{FF2B5EF4-FFF2-40B4-BE49-F238E27FC236}">
                <a16:creationId xmlns:a16="http://schemas.microsoft.com/office/drawing/2014/main" id="{3E4AC224-EA15-4A0F-B328-B702EC88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27" y="2272158"/>
            <a:ext cx="3007614" cy="40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0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2917532" y="637971"/>
            <a:ext cx="9035143" cy="64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1. Valg af dirigent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F19FACE-FD8A-EC46-A120-8AE4267FDDCC}"/>
              </a:ext>
            </a:extLst>
          </p:cNvPr>
          <p:cNvSpPr txBox="1"/>
          <p:nvPr/>
        </p:nvSpPr>
        <p:spPr>
          <a:xfrm>
            <a:off x="396893" y="3083114"/>
            <a:ext cx="878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bg1"/>
                </a:solidFill>
              </a:rPr>
              <a:t>Valg af dirigent</a:t>
            </a:r>
          </a:p>
        </p:txBody>
      </p:sp>
    </p:spTree>
    <p:extLst>
      <p:ext uri="{BB962C8B-B14F-4D97-AF65-F5344CB8AC3E}">
        <p14:creationId xmlns:p14="http://schemas.microsoft.com/office/powerpoint/2010/main" val="23129991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5051" y="3136256"/>
            <a:ext cx="4915517" cy="2861783"/>
          </a:xfrm>
        </p:spPr>
        <p:txBody>
          <a:bodyPr/>
          <a:lstStyle/>
          <a:p>
            <a:r>
              <a:rPr lang="da-DK" sz="4800" b="1" dirty="0"/>
              <a:t>Gitte Guldberg</a:t>
            </a:r>
          </a:p>
          <a:p>
            <a:r>
              <a:rPr lang="da-DK" sz="4800" dirty="0"/>
              <a:t>Direktør</a:t>
            </a:r>
          </a:p>
        </p:txBody>
      </p:sp>
      <p:pic>
        <p:nvPicPr>
          <p:cNvPr id="6146" name="Picture 2" descr="https://www.hedensted-fjernvarme.dk/media/41774/gitte.jpg?anchor=center&amp;mode=crop&amp;width=800&amp;height=1065&amp;rnd=132507929430000000">
            <a:extLst>
              <a:ext uri="{FF2B5EF4-FFF2-40B4-BE49-F238E27FC236}">
                <a16:creationId xmlns:a16="http://schemas.microsoft.com/office/drawing/2014/main" id="{7C7FC9CE-C4AA-417B-BD87-BC90646F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68" y="2375662"/>
            <a:ext cx="2943606" cy="39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584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A1CD1E5-D770-FF47-9D86-6010B94BAD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42" y="3679870"/>
            <a:ext cx="9272015" cy="1248956"/>
          </a:xfrm>
        </p:spPr>
        <p:txBody>
          <a:bodyPr/>
          <a:lstStyle/>
          <a:p>
            <a:pPr algn="ctr"/>
            <a:r>
              <a:rPr lang="da-DK" sz="5400" dirty="0"/>
              <a:t>Afrunding</a:t>
            </a:r>
          </a:p>
        </p:txBody>
      </p:sp>
    </p:spTree>
    <p:extLst>
      <p:ext uri="{BB962C8B-B14F-4D97-AF65-F5344CB8AC3E}">
        <p14:creationId xmlns:p14="http://schemas.microsoft.com/office/powerpoint/2010/main" val="1316055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lt, bygning, grøn, hus&#10;&#10;Automatisk genereret beskrivelse">
            <a:extLst>
              <a:ext uri="{FF2B5EF4-FFF2-40B4-BE49-F238E27FC236}">
                <a16:creationId xmlns:a16="http://schemas.microsoft.com/office/drawing/2014/main" id="{460B261C-D294-6B4F-85B1-B6F34088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931400" cy="70993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779EEF8-5396-9D45-9A7C-C27312E5DA7C}"/>
              </a:ext>
            </a:extLst>
          </p:cNvPr>
          <p:cNvSpPr txBox="1"/>
          <p:nvPr/>
        </p:nvSpPr>
        <p:spPr>
          <a:xfrm>
            <a:off x="653142" y="5551715"/>
            <a:ext cx="9035143" cy="11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Grøn varme </a:t>
            </a:r>
            <a:r>
              <a:rPr lang="da-DK" sz="4400" b="1" dirty="0">
                <a:solidFill>
                  <a:schemeClr val="bg1"/>
                </a:solidFill>
              </a:rPr>
              <a:t>– der holder </a:t>
            </a:r>
          </a:p>
          <a:p>
            <a:pPr>
              <a:lnSpc>
                <a:spcPct val="80000"/>
              </a:lnSpc>
            </a:pPr>
            <a:r>
              <a:rPr lang="da-DK" sz="4400" b="1" dirty="0">
                <a:solidFill>
                  <a:schemeClr val="bg1"/>
                </a:solidFill>
              </a:rPr>
              <a:t>ind i fremtiden</a:t>
            </a:r>
          </a:p>
        </p:txBody>
      </p:sp>
      <p:sp>
        <p:nvSpPr>
          <p:cNvPr id="2" name="Rektangel 1"/>
          <p:cNvSpPr/>
          <p:nvPr/>
        </p:nvSpPr>
        <p:spPr>
          <a:xfrm>
            <a:off x="451974" y="476513"/>
            <a:ext cx="829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rgbClr val="004330"/>
                </a:solidFill>
              </a:rPr>
              <a:t>Tak for i aften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FFD82C-4574-425E-878C-194CD06C0E3C}"/>
              </a:ext>
            </a:extLst>
          </p:cNvPr>
          <p:cNvSpPr txBox="1"/>
          <p:nvPr/>
        </p:nvSpPr>
        <p:spPr>
          <a:xfrm>
            <a:off x="7799832" y="3612723"/>
            <a:ext cx="128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srgbClr val="004330"/>
                </a:solidFill>
              </a:rPr>
              <a:t>Kom godt hjem</a:t>
            </a:r>
          </a:p>
        </p:txBody>
      </p:sp>
    </p:spTree>
    <p:extLst>
      <p:ext uri="{BB962C8B-B14F-4D97-AF65-F5344CB8AC3E}">
        <p14:creationId xmlns:p14="http://schemas.microsoft.com/office/powerpoint/2010/main" val="116438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A49570A-FAD9-C241-BE45-46BF6C3FBB71}"/>
              </a:ext>
            </a:extLst>
          </p:cNvPr>
          <p:cNvSpPr txBox="1"/>
          <p:nvPr/>
        </p:nvSpPr>
        <p:spPr>
          <a:xfrm>
            <a:off x="351875" y="3805630"/>
            <a:ext cx="7928448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5400" b="1" dirty="0">
                <a:solidFill>
                  <a:schemeClr val="bg1"/>
                </a:solidFill>
              </a:rPr>
              <a:t>	Beretning</a:t>
            </a:r>
          </a:p>
        </p:txBody>
      </p:sp>
      <p:sp>
        <p:nvSpPr>
          <p:cNvPr id="2" name="Rektangel 1"/>
          <p:cNvSpPr/>
          <p:nvPr/>
        </p:nvSpPr>
        <p:spPr>
          <a:xfrm>
            <a:off x="2871804" y="679497"/>
            <a:ext cx="6205097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da-DK" sz="4400" b="1" dirty="0">
                <a:solidFill>
                  <a:srgbClr val="004330"/>
                </a:solidFill>
              </a:rPr>
              <a:t>2. Bestyrelsens beretning </a:t>
            </a:r>
          </a:p>
        </p:txBody>
      </p:sp>
    </p:spTree>
    <p:extLst>
      <p:ext uri="{BB962C8B-B14F-4D97-AF65-F5344CB8AC3E}">
        <p14:creationId xmlns:p14="http://schemas.microsoft.com/office/powerpoint/2010/main" val="376258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2383171" y="341884"/>
            <a:ext cx="7084248" cy="1248956"/>
          </a:xfrm>
        </p:spPr>
        <p:txBody>
          <a:bodyPr/>
          <a:lstStyle/>
          <a:p>
            <a:r>
              <a:rPr lang="da-DK" sz="3200" dirty="0"/>
              <a:t>    </a:t>
            </a:r>
            <a:r>
              <a:rPr lang="da-DK" sz="3200" dirty="0">
                <a:solidFill>
                  <a:srgbClr val="004330"/>
                </a:solidFill>
              </a:rPr>
              <a:t> </a:t>
            </a:r>
            <a:r>
              <a:rPr lang="da-DK" sz="3600" dirty="0">
                <a:solidFill>
                  <a:srgbClr val="004330"/>
                </a:solidFill>
              </a:rPr>
              <a:t>Produktionsfordeling 2020 - 2023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D1AB5E-CD4C-4A12-BE24-98F2FBFBB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121878"/>
              </p:ext>
            </p:extLst>
          </p:nvPr>
        </p:nvGraphicFramePr>
        <p:xfrm>
          <a:off x="98298" y="1822993"/>
          <a:ext cx="4873752" cy="506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5DA629-1D46-4186-913C-A2E7327597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901930"/>
              </p:ext>
            </p:extLst>
          </p:nvPr>
        </p:nvGraphicFramePr>
        <p:xfrm>
          <a:off x="384367" y="2131268"/>
          <a:ext cx="3675569" cy="462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E5DA629-1D46-4186-913C-A2E7327597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692549"/>
              </p:ext>
            </p:extLst>
          </p:nvPr>
        </p:nvGraphicFramePr>
        <p:xfrm>
          <a:off x="2302" y="1464819"/>
          <a:ext cx="4343368" cy="517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F1AB0037-D838-4400-B69F-70BBEC33768F}"/>
              </a:ext>
            </a:extLst>
          </p:cNvPr>
          <p:cNvSpPr txBox="1"/>
          <p:nvPr/>
        </p:nvSpPr>
        <p:spPr>
          <a:xfrm>
            <a:off x="546354" y="1545336"/>
            <a:ext cx="3673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rgbClr val="004330"/>
                </a:solidFill>
              </a:rPr>
              <a:t>Mulig produktionsfordeling 2020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61A7437-DDA6-4804-9E08-6E66CC1C5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637457"/>
              </p:ext>
            </p:extLst>
          </p:nvPr>
        </p:nvGraphicFramePr>
        <p:xfrm>
          <a:off x="4121673" y="1345282"/>
          <a:ext cx="5820125" cy="5754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FD7FE32E-10A2-4BA4-8142-C69DA34CCDAC}"/>
              </a:ext>
            </a:extLst>
          </p:cNvPr>
          <p:cNvSpPr txBox="1"/>
          <p:nvPr/>
        </p:nvSpPr>
        <p:spPr>
          <a:xfrm>
            <a:off x="5146030" y="1318962"/>
            <a:ext cx="40254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rgbClr val="004330"/>
                </a:solidFill>
              </a:rPr>
              <a:t>Mulig produktionsfordeling fra 2023</a:t>
            </a:r>
          </a:p>
        </p:txBody>
      </p:sp>
    </p:spTree>
    <p:extLst>
      <p:ext uri="{BB962C8B-B14F-4D97-AF65-F5344CB8AC3E}">
        <p14:creationId xmlns:p14="http://schemas.microsoft.com/office/powerpoint/2010/main" val="399099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6563" y="453192"/>
            <a:ext cx="6052261" cy="924921"/>
          </a:xfrm>
        </p:spPr>
        <p:txBody>
          <a:bodyPr/>
          <a:lstStyle/>
          <a:p>
            <a:r>
              <a:rPr lang="da-DK" sz="5400" b="1" dirty="0">
                <a:solidFill>
                  <a:srgbClr val="004330"/>
                </a:solidFill>
                <a:latin typeface="+mn-lt"/>
              </a:rPr>
              <a:t>Indvielse af VP-SYD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8427" r="-17059" b="-8427"/>
          <a:stretch/>
        </p:blipFill>
        <p:spPr>
          <a:xfrm>
            <a:off x="3227832" y="1457597"/>
            <a:ext cx="4528420" cy="2844025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20625" y="6107236"/>
            <a:ext cx="89611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200" b="1" dirty="0">
                <a:solidFill>
                  <a:srgbClr val="004330"/>
                </a:solidFill>
              </a:rPr>
              <a:t>Refer midler 576.000 kr.  - Tilskud 7,5 mio. kr.  -  Udgift HF ca. 27,5 mio. kr.</a:t>
            </a:r>
          </a:p>
          <a:p>
            <a:r>
              <a:rPr lang="da-DK" sz="2200" b="1" dirty="0">
                <a:solidFill>
                  <a:srgbClr val="004330"/>
                </a:solidFill>
              </a:rPr>
              <a:t>VP-SYD kan udvides fra 8,6 MW til 12 MW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840A5DBD-5622-48FA-B617-DBF292EC546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907150" y="1457597"/>
            <a:ext cx="3036950" cy="4049268"/>
          </a:xfr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7DD0ED5-649C-43A3-8AB1-B5F2729BD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8416"/>
            <a:ext cx="3705093" cy="277882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FAFD4EC-794F-4C14-8E34-E337719F4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719" y="4062730"/>
            <a:ext cx="2699173" cy="202438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A38F6C96-5A1F-4BC8-98B1-6DEC3A041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79" y="1615670"/>
            <a:ext cx="1554674" cy="15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4044</TotalTime>
  <Words>1492</Words>
  <Application>Microsoft Office PowerPoint</Application>
  <PresentationFormat>Brugerdefineret</PresentationFormat>
  <Paragraphs>375</Paragraphs>
  <Slides>62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62</vt:i4>
      </vt:variant>
    </vt:vector>
  </HeadingPairs>
  <TitlesOfParts>
    <vt:vector size="73" baseType="lpstr">
      <vt:lpstr>Arial</vt:lpstr>
      <vt:lpstr>Calibri</vt:lpstr>
      <vt:lpstr>Calibri Light</vt:lpstr>
      <vt:lpstr>SymbolMT</vt:lpstr>
      <vt:lpstr>Times New Roman</vt:lpstr>
      <vt:lpstr>Trebuchet MS</vt:lpstr>
      <vt:lpstr>TrebuchetMS</vt:lpstr>
      <vt:lpstr>TrebuchetMS-Bold</vt:lpstr>
      <vt:lpstr>Wingdings</vt:lpstr>
      <vt:lpstr>Office-tema</vt:lpstr>
      <vt:lpstr>1_Office-tema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Indvielse af VP-SYD </vt:lpstr>
      <vt:lpstr>PowerPoint-præsentation</vt:lpstr>
      <vt:lpstr>PowerPoint-præsentation</vt:lpstr>
      <vt:lpstr>PowerPoint-præsentation</vt:lpstr>
      <vt:lpstr>PowerPoint-præsentation</vt:lpstr>
      <vt:lpstr>10 MW el-kedel på vej   installeres forår 2022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Balance pr. 31. december 2021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Ledelse og bestyrelse trækker i arbejdstøjet bl.a. ved en S.W.O.T analyse</vt:lpstr>
      <vt:lpstr>PowerPoint-præsentation</vt:lpstr>
      <vt:lpstr>PowerPoint-præsentation</vt:lpstr>
      <vt:lpstr>PowerPoint-præsentation</vt:lpstr>
      <vt:lpstr>                        Spørgsmål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 User</dc:creator>
  <cp:lastModifiedBy>Gitte Guldberg - Hedensted Fjernvarme</cp:lastModifiedBy>
  <cp:revision>212</cp:revision>
  <cp:lastPrinted>2022-03-24T07:35:12Z</cp:lastPrinted>
  <dcterms:created xsi:type="dcterms:W3CDTF">2020-01-20T10:06:58Z</dcterms:created>
  <dcterms:modified xsi:type="dcterms:W3CDTF">2022-03-29T08:41:03Z</dcterms:modified>
</cp:coreProperties>
</file>